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2" r:id="rId1"/>
  </p:sldMasterIdLst>
  <p:notesMasterIdLst>
    <p:notesMasterId r:id="rId25"/>
  </p:notesMasterIdLst>
  <p:sldIdLst>
    <p:sldId id="256" r:id="rId2"/>
    <p:sldId id="351" r:id="rId3"/>
    <p:sldId id="350" r:id="rId4"/>
    <p:sldId id="352" r:id="rId5"/>
    <p:sldId id="353" r:id="rId6"/>
    <p:sldId id="355" r:id="rId7"/>
    <p:sldId id="356" r:id="rId8"/>
    <p:sldId id="357" r:id="rId9"/>
    <p:sldId id="373" r:id="rId10"/>
    <p:sldId id="358" r:id="rId11"/>
    <p:sldId id="370" r:id="rId12"/>
    <p:sldId id="372" r:id="rId13"/>
    <p:sldId id="360" r:id="rId14"/>
    <p:sldId id="369" r:id="rId15"/>
    <p:sldId id="361" r:id="rId16"/>
    <p:sldId id="359" r:id="rId17"/>
    <p:sldId id="371" r:id="rId18"/>
    <p:sldId id="374" r:id="rId19"/>
    <p:sldId id="363" r:id="rId20"/>
    <p:sldId id="381" r:id="rId21"/>
    <p:sldId id="380" r:id="rId22"/>
    <p:sldId id="376" r:id="rId23"/>
    <p:sldId id="291"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Golos Text" panose="020B0604020202020204" charset="0"/>
      <p:regular r:id="rId32"/>
      <p:bold r:id="rId33"/>
    </p:embeddedFont>
    <p:embeddedFont>
      <p:font typeface="Golos Text SemiBold" panose="020B0604020202020204" charset="0"/>
      <p:regular r:id="rId34"/>
      <p:bold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7">
          <p15:clr>
            <a:srgbClr val="A4A3A4"/>
          </p15:clr>
        </p15:guide>
        <p15:guide id="2" pos="2874">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B8B4F83-AF22-EDB9-43DD-5B67D7EE80AB}" name="Анастасия Лаушкина" initials="АЛ" userId="af9171d422fc1e43"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Egor Udalov" initials="EU" lastIdx="5" clrIdx="0">
    <p:extLst>
      <p:ext uri="{19B8F6BF-5375-455C-9EA6-DF929625EA0E}">
        <p15:presenceInfo xmlns:p15="http://schemas.microsoft.com/office/powerpoint/2012/main" userId="2735c07ae4dcf1ba" providerId="Windows Live"/>
      </p:ext>
    </p:extLst>
  </p:cmAuthor>
  <p:cmAuthor id="2" name="asus" initials="a" lastIdx="13" clrIdx="1">
    <p:extLst>
      <p:ext uri="{19B8F6BF-5375-455C-9EA6-DF929625EA0E}">
        <p15:presenceInfo xmlns:p15="http://schemas.microsoft.com/office/powerpoint/2012/main" userId="af9171d422fc1e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08" autoAdjust="0"/>
    <p:restoredTop sz="87437" autoAdjust="0"/>
  </p:normalViewPr>
  <p:slideViewPr>
    <p:cSldViewPr snapToGrid="0">
      <p:cViewPr varScale="1">
        <p:scale>
          <a:sx n="93" d="100"/>
          <a:sy n="93" d="100"/>
        </p:scale>
        <p:origin x="1176" y="10"/>
      </p:cViewPr>
      <p:guideLst>
        <p:guide orient="horz" pos="1597"/>
        <p:guide pos="287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8745652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6" name="Google Shape;13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522313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94174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1828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439865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31866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61726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1761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848004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1574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893838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19982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338231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176684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756429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7" name="Google Shape;417;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80322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35783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48617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4170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69136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92755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04675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2ea7b1a60_2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0" name="Google Shape;150;g252ea7b1a60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26146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19CE041-D3B1-4506-A3C2-A2BDD283746F}"/>
              </a:ext>
            </a:extLst>
          </p:cNvPr>
          <p:cNvSpPr>
            <a:spLocks noGrp="1"/>
          </p:cNvSpPr>
          <p:nvPr>
            <p:ph type="ctrTitle"/>
          </p:nvPr>
        </p:nvSpPr>
        <p:spPr>
          <a:xfrm>
            <a:off x="1143000" y="841772"/>
            <a:ext cx="6858000" cy="1790700"/>
          </a:xfrm>
        </p:spPr>
        <p:txBody>
          <a:bodyPr anchor="b"/>
          <a:lstStyle>
            <a:lvl1pPr algn="ctr">
              <a:defRPr sz="4500"/>
            </a:lvl1pPr>
          </a:lstStyle>
          <a:p>
            <a:r>
              <a:rPr lang="ru-RU"/>
              <a:t>Образец заголовка</a:t>
            </a:r>
            <a:endParaRPr lang="en-GB"/>
          </a:p>
        </p:txBody>
      </p:sp>
      <p:sp>
        <p:nvSpPr>
          <p:cNvPr id="3" name="Подзаголовок 2">
            <a:extLst>
              <a:ext uri="{FF2B5EF4-FFF2-40B4-BE49-F238E27FC236}">
                <a16:creationId xmlns:a16="http://schemas.microsoft.com/office/drawing/2014/main" id="{D3C3E03E-8004-463B-AE25-464F7FE2C915}"/>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ru-RU"/>
              <a:t>Образец подзаголовка</a:t>
            </a:r>
            <a:endParaRPr lang="en-GB"/>
          </a:p>
        </p:txBody>
      </p:sp>
      <p:sp>
        <p:nvSpPr>
          <p:cNvPr id="4" name="Дата 3">
            <a:extLst>
              <a:ext uri="{FF2B5EF4-FFF2-40B4-BE49-F238E27FC236}">
                <a16:creationId xmlns:a16="http://schemas.microsoft.com/office/drawing/2014/main" id="{AA4AE6C8-3F35-454B-9D7C-CFFC986A795E}"/>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14364625-70B5-4FA0-B7F2-37EE1807C817}"/>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9FFF34B3-7FEB-4927-8681-606280E42CDE}"/>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403965556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0E8D645-1A43-4216-B9F0-08265945F778}"/>
              </a:ext>
            </a:extLst>
          </p:cNvPr>
          <p:cNvSpPr>
            <a:spLocks noGrp="1"/>
          </p:cNvSpPr>
          <p:nvPr>
            <p:ph type="title"/>
          </p:nvPr>
        </p:nvSpPr>
        <p:spPr/>
        <p:txBody>
          <a:bodyPr/>
          <a:lstStyle/>
          <a:p>
            <a:r>
              <a:rPr lang="ru-RU"/>
              <a:t>Образец заголовка</a:t>
            </a:r>
            <a:endParaRPr lang="en-GB"/>
          </a:p>
        </p:txBody>
      </p:sp>
      <p:sp>
        <p:nvSpPr>
          <p:cNvPr id="3" name="Вертикальный текст 2">
            <a:extLst>
              <a:ext uri="{FF2B5EF4-FFF2-40B4-BE49-F238E27FC236}">
                <a16:creationId xmlns:a16="http://schemas.microsoft.com/office/drawing/2014/main" id="{BC22B9FC-5956-4299-8D49-F1521B4291ED}"/>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B285E1CC-BB06-49C5-88C2-D1654E7E37DB}"/>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C7DBB0D0-77F7-4C2A-B670-7BA92FC0F068}"/>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803D8F7E-137D-4ADD-BB9C-689D2865AC2F}"/>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39169518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1D544B1C-8FF6-4FC5-903E-35159DB1F001}"/>
              </a:ext>
            </a:extLst>
          </p:cNvPr>
          <p:cNvSpPr>
            <a:spLocks noGrp="1"/>
          </p:cNvSpPr>
          <p:nvPr>
            <p:ph type="title" orient="vert"/>
          </p:nvPr>
        </p:nvSpPr>
        <p:spPr>
          <a:xfrm>
            <a:off x="6543675" y="273844"/>
            <a:ext cx="1971675" cy="4358879"/>
          </a:xfrm>
        </p:spPr>
        <p:txBody>
          <a:bodyPr vert="eaVert"/>
          <a:lstStyle/>
          <a:p>
            <a:r>
              <a:rPr lang="ru-RU"/>
              <a:t>Образец заголовка</a:t>
            </a:r>
            <a:endParaRPr lang="en-GB"/>
          </a:p>
        </p:txBody>
      </p:sp>
      <p:sp>
        <p:nvSpPr>
          <p:cNvPr id="3" name="Вертикальный текст 2">
            <a:extLst>
              <a:ext uri="{FF2B5EF4-FFF2-40B4-BE49-F238E27FC236}">
                <a16:creationId xmlns:a16="http://schemas.microsoft.com/office/drawing/2014/main" id="{B88AF9EF-9CA5-4F97-8D7C-1276412EB6C0}"/>
              </a:ext>
            </a:extLst>
          </p:cNvPr>
          <p:cNvSpPr>
            <a:spLocks noGrp="1"/>
          </p:cNvSpPr>
          <p:nvPr>
            <p:ph type="body" orient="vert" idx="1"/>
          </p:nvPr>
        </p:nvSpPr>
        <p:spPr>
          <a:xfrm>
            <a:off x="628650" y="273844"/>
            <a:ext cx="5800725" cy="4358879"/>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CF10EA93-7486-44C9-A257-D1F600FEA13B}"/>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5BB18318-F725-41E9-BC2D-14F1C9F4BF57}"/>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D261B18C-0DA4-4A00-974C-EF8AEC819FA4}"/>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225863377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Slide">
  <p:cSld name="1_Title Slide">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9" name="Google Shape;19;p2"/>
          <p:cNvSpPr txBox="1">
            <a:spLocks noGrp="1"/>
          </p:cNvSpPr>
          <p:nvPr>
            <p:ph type="title"/>
          </p:nvPr>
        </p:nvSpPr>
        <p:spPr>
          <a:xfrm>
            <a:off x="457200" y="306435"/>
            <a:ext cx="6824382" cy="527284"/>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1"/>
              </a:buClr>
              <a:buSzPts val="3200"/>
              <a:buFont typeface="Golos Text SemiBold"/>
              <a:buNone/>
              <a:defRPr sz="3200">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
          <p:cNvSpPr txBox="1">
            <a:spLocks noGrp="1"/>
          </p:cNvSpPr>
          <p:nvPr>
            <p:ph type="body" idx="1"/>
          </p:nvPr>
        </p:nvSpPr>
        <p:spPr>
          <a:xfrm>
            <a:off x="457199" y="1040162"/>
            <a:ext cx="8389257" cy="373503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00"/>
              </a:spcBef>
              <a:spcAft>
                <a:spcPts val="0"/>
              </a:spcAft>
              <a:buClr>
                <a:schemeClr val="dk1"/>
              </a:buClr>
              <a:buSzPts val="2000"/>
              <a:buFont typeface="Arial"/>
              <a:buNone/>
              <a:defRPr sz="2000"/>
            </a:lvl1pPr>
            <a:lvl2pPr marL="914400" lvl="1" indent="-228600" algn="l">
              <a:lnSpc>
                <a:spcPct val="100000"/>
              </a:lnSpc>
              <a:spcBef>
                <a:spcPts val="480"/>
              </a:spcBef>
              <a:spcAft>
                <a:spcPts val="0"/>
              </a:spcAft>
              <a:buClr>
                <a:schemeClr val="dk1"/>
              </a:buClr>
              <a:buSzPts val="2400"/>
              <a:buFont typeface="Arial"/>
              <a:buNone/>
              <a:defRPr sz="2400"/>
            </a:lvl2pPr>
            <a:lvl3pPr marL="1371600" lvl="2" indent="-228600" algn="l">
              <a:lnSpc>
                <a:spcPct val="100000"/>
              </a:lnSpc>
              <a:spcBef>
                <a:spcPts val="400"/>
              </a:spcBef>
              <a:spcAft>
                <a:spcPts val="0"/>
              </a:spcAft>
              <a:buClr>
                <a:schemeClr val="dk1"/>
              </a:buClr>
              <a:buSzPts val="2000"/>
              <a:buFont typeface="Arial"/>
              <a:buNone/>
              <a:defRPr sz="2000"/>
            </a:lvl3pPr>
            <a:lvl4pPr marL="1828800" lvl="3" indent="-228600" algn="l">
              <a:lnSpc>
                <a:spcPct val="100000"/>
              </a:lnSpc>
              <a:spcBef>
                <a:spcPts val="360"/>
              </a:spcBef>
              <a:spcAft>
                <a:spcPts val="0"/>
              </a:spcAft>
              <a:buClr>
                <a:schemeClr val="dk1"/>
              </a:buClr>
              <a:buSzPts val="1800"/>
              <a:buFont typeface="Arial"/>
              <a:buNone/>
              <a:defRPr sz="1800"/>
            </a:lvl4pPr>
            <a:lvl5pPr marL="2286000" lvl="4" indent="-228600" algn="l">
              <a:lnSpc>
                <a:spcPct val="100000"/>
              </a:lnSpc>
              <a:spcBef>
                <a:spcPts val="360"/>
              </a:spcBef>
              <a:spcAft>
                <a:spcPts val="0"/>
              </a:spcAft>
              <a:buClr>
                <a:schemeClr val="dk1"/>
              </a:buClr>
              <a:buSzPts val="1800"/>
              <a:buFont typeface="Arial"/>
              <a:buNone/>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Tree>
    <p:extLst>
      <p:ext uri="{BB962C8B-B14F-4D97-AF65-F5344CB8AC3E}">
        <p14:creationId xmlns:p14="http://schemas.microsoft.com/office/powerpoint/2010/main" val="3063342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6412D4-853A-4640-B88A-C798C27E141C}"/>
              </a:ext>
            </a:extLst>
          </p:cNvPr>
          <p:cNvSpPr>
            <a:spLocks noGrp="1"/>
          </p:cNvSpPr>
          <p:nvPr>
            <p:ph type="title"/>
          </p:nvPr>
        </p:nvSpPr>
        <p:spPr/>
        <p:txBody>
          <a:bodyPr/>
          <a:lstStyle/>
          <a:p>
            <a:r>
              <a:rPr lang="ru-RU"/>
              <a:t>Образец заголовка</a:t>
            </a:r>
            <a:endParaRPr lang="en-GB"/>
          </a:p>
        </p:txBody>
      </p:sp>
      <p:sp>
        <p:nvSpPr>
          <p:cNvPr id="3" name="Объект 2">
            <a:extLst>
              <a:ext uri="{FF2B5EF4-FFF2-40B4-BE49-F238E27FC236}">
                <a16:creationId xmlns:a16="http://schemas.microsoft.com/office/drawing/2014/main" id="{23B40A95-F8A3-4DCD-BE91-CBBB668D20EF}"/>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DB646B73-7E73-443F-96C3-BE1E8FB53EFD}"/>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6DF158DA-797C-4F8A-ACEC-11E26203C33C}"/>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FF2A24B6-BD20-40F4-A502-4FD707E0312E}"/>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2995401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DDBD32-8C6F-44B5-B0E0-52DD05E2DC44}"/>
              </a:ext>
            </a:extLst>
          </p:cNvPr>
          <p:cNvSpPr>
            <a:spLocks noGrp="1"/>
          </p:cNvSpPr>
          <p:nvPr>
            <p:ph type="title"/>
          </p:nvPr>
        </p:nvSpPr>
        <p:spPr>
          <a:xfrm>
            <a:off x="623888" y="1282304"/>
            <a:ext cx="7886700" cy="2139553"/>
          </a:xfrm>
        </p:spPr>
        <p:txBody>
          <a:bodyPr anchor="b"/>
          <a:lstStyle>
            <a:lvl1pPr>
              <a:defRPr sz="4500"/>
            </a:lvl1pPr>
          </a:lstStyle>
          <a:p>
            <a:r>
              <a:rPr lang="ru-RU"/>
              <a:t>Образец заголовка</a:t>
            </a:r>
            <a:endParaRPr lang="en-GB"/>
          </a:p>
        </p:txBody>
      </p:sp>
      <p:sp>
        <p:nvSpPr>
          <p:cNvPr id="3" name="Текст 2">
            <a:extLst>
              <a:ext uri="{FF2B5EF4-FFF2-40B4-BE49-F238E27FC236}">
                <a16:creationId xmlns:a16="http://schemas.microsoft.com/office/drawing/2014/main" id="{2F8871C7-90B1-4487-9105-2A51709B6B26}"/>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2BADFD72-2FD5-4F56-A5B1-DD300B5D5A6E}"/>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22652D7A-F141-4193-8E43-00A113151597}"/>
              </a:ext>
            </a:extLst>
          </p:cNvPr>
          <p:cNvSpPr>
            <a:spLocks noGrp="1"/>
          </p:cNvSpPr>
          <p:nvPr>
            <p:ph type="ftr" sz="quarter" idx="11"/>
          </p:nvPr>
        </p:nvSpPr>
        <p:spPr/>
        <p:txBody>
          <a:bodyPr/>
          <a:lstStyle/>
          <a:p>
            <a:endParaRPr lang="en-GB"/>
          </a:p>
        </p:txBody>
      </p:sp>
      <p:sp>
        <p:nvSpPr>
          <p:cNvPr id="6" name="Номер слайда 5">
            <a:extLst>
              <a:ext uri="{FF2B5EF4-FFF2-40B4-BE49-F238E27FC236}">
                <a16:creationId xmlns:a16="http://schemas.microsoft.com/office/drawing/2014/main" id="{09AF2D6E-0A3E-499E-A3C2-55BC37777C7C}"/>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68270738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E1E0DE-F5DF-44AA-AE6F-453F4D25D3E8}"/>
              </a:ext>
            </a:extLst>
          </p:cNvPr>
          <p:cNvSpPr>
            <a:spLocks noGrp="1"/>
          </p:cNvSpPr>
          <p:nvPr>
            <p:ph type="title"/>
          </p:nvPr>
        </p:nvSpPr>
        <p:spPr/>
        <p:txBody>
          <a:bodyPr/>
          <a:lstStyle/>
          <a:p>
            <a:r>
              <a:rPr lang="ru-RU"/>
              <a:t>Образец заголовка</a:t>
            </a:r>
            <a:endParaRPr lang="en-GB"/>
          </a:p>
        </p:txBody>
      </p:sp>
      <p:sp>
        <p:nvSpPr>
          <p:cNvPr id="3" name="Объект 2">
            <a:extLst>
              <a:ext uri="{FF2B5EF4-FFF2-40B4-BE49-F238E27FC236}">
                <a16:creationId xmlns:a16="http://schemas.microsoft.com/office/drawing/2014/main" id="{85C5332C-49EB-4D6E-8967-98C8264AF827}"/>
              </a:ext>
            </a:extLst>
          </p:cNvPr>
          <p:cNvSpPr>
            <a:spLocks noGrp="1"/>
          </p:cNvSpPr>
          <p:nvPr>
            <p:ph sz="half" idx="1"/>
          </p:nvPr>
        </p:nvSpPr>
        <p:spPr>
          <a:xfrm>
            <a:off x="628650" y="1369219"/>
            <a:ext cx="3886200" cy="326350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Объект 3">
            <a:extLst>
              <a:ext uri="{FF2B5EF4-FFF2-40B4-BE49-F238E27FC236}">
                <a16:creationId xmlns:a16="http://schemas.microsoft.com/office/drawing/2014/main" id="{EB68E916-0917-4749-AB33-870B26636A31}"/>
              </a:ext>
            </a:extLst>
          </p:cNvPr>
          <p:cNvSpPr>
            <a:spLocks noGrp="1"/>
          </p:cNvSpPr>
          <p:nvPr>
            <p:ph sz="half" idx="2"/>
          </p:nvPr>
        </p:nvSpPr>
        <p:spPr>
          <a:xfrm>
            <a:off x="4629150" y="1369219"/>
            <a:ext cx="3886200" cy="326350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5" name="Дата 4">
            <a:extLst>
              <a:ext uri="{FF2B5EF4-FFF2-40B4-BE49-F238E27FC236}">
                <a16:creationId xmlns:a16="http://schemas.microsoft.com/office/drawing/2014/main" id="{8CA30CCB-E8B2-4744-BA17-58E1B15C9DE0}"/>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6" name="Нижний колонтитул 5">
            <a:extLst>
              <a:ext uri="{FF2B5EF4-FFF2-40B4-BE49-F238E27FC236}">
                <a16:creationId xmlns:a16="http://schemas.microsoft.com/office/drawing/2014/main" id="{099A9C17-0352-403D-A41B-9014C0603622}"/>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B671475A-0A89-476C-A1D3-B3F4458B54FE}"/>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33769466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A2F99EA-0EB7-4928-B9F6-93D298F3D544}"/>
              </a:ext>
            </a:extLst>
          </p:cNvPr>
          <p:cNvSpPr>
            <a:spLocks noGrp="1"/>
          </p:cNvSpPr>
          <p:nvPr>
            <p:ph type="title"/>
          </p:nvPr>
        </p:nvSpPr>
        <p:spPr>
          <a:xfrm>
            <a:off x="629841" y="273844"/>
            <a:ext cx="7886700" cy="994172"/>
          </a:xfrm>
        </p:spPr>
        <p:txBody>
          <a:bodyPr/>
          <a:lstStyle/>
          <a:p>
            <a:r>
              <a:rPr lang="ru-RU"/>
              <a:t>Образец заголовка</a:t>
            </a:r>
            <a:endParaRPr lang="en-GB"/>
          </a:p>
        </p:txBody>
      </p:sp>
      <p:sp>
        <p:nvSpPr>
          <p:cNvPr id="3" name="Текст 2">
            <a:extLst>
              <a:ext uri="{FF2B5EF4-FFF2-40B4-BE49-F238E27FC236}">
                <a16:creationId xmlns:a16="http://schemas.microsoft.com/office/drawing/2014/main" id="{3F6EED4E-8555-46CD-A05A-73A6CC5F2046}"/>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4" name="Объект 3">
            <a:extLst>
              <a:ext uri="{FF2B5EF4-FFF2-40B4-BE49-F238E27FC236}">
                <a16:creationId xmlns:a16="http://schemas.microsoft.com/office/drawing/2014/main" id="{5A070F7F-8A18-4DA8-A4BF-07E1292D5F94}"/>
              </a:ext>
            </a:extLst>
          </p:cNvPr>
          <p:cNvSpPr>
            <a:spLocks noGrp="1"/>
          </p:cNvSpPr>
          <p:nvPr>
            <p:ph sz="half" idx="2"/>
          </p:nvPr>
        </p:nvSpPr>
        <p:spPr>
          <a:xfrm>
            <a:off x="629842" y="1878806"/>
            <a:ext cx="3868340" cy="2763441"/>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5" name="Текст 4">
            <a:extLst>
              <a:ext uri="{FF2B5EF4-FFF2-40B4-BE49-F238E27FC236}">
                <a16:creationId xmlns:a16="http://schemas.microsoft.com/office/drawing/2014/main" id="{C806F094-2E5C-4E96-8E4E-AC3C876DFAB7}"/>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6" name="Объект 5">
            <a:extLst>
              <a:ext uri="{FF2B5EF4-FFF2-40B4-BE49-F238E27FC236}">
                <a16:creationId xmlns:a16="http://schemas.microsoft.com/office/drawing/2014/main" id="{74D2CA67-8DEE-481E-B6FB-0159006CE69F}"/>
              </a:ext>
            </a:extLst>
          </p:cNvPr>
          <p:cNvSpPr>
            <a:spLocks noGrp="1"/>
          </p:cNvSpPr>
          <p:nvPr>
            <p:ph sz="quarter" idx="4"/>
          </p:nvPr>
        </p:nvSpPr>
        <p:spPr>
          <a:xfrm>
            <a:off x="4629150" y="1878806"/>
            <a:ext cx="3887391" cy="2763441"/>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7" name="Дата 6">
            <a:extLst>
              <a:ext uri="{FF2B5EF4-FFF2-40B4-BE49-F238E27FC236}">
                <a16:creationId xmlns:a16="http://schemas.microsoft.com/office/drawing/2014/main" id="{D921B7A7-283A-4F07-B3E0-36C5C511C852}"/>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8" name="Нижний колонтитул 7">
            <a:extLst>
              <a:ext uri="{FF2B5EF4-FFF2-40B4-BE49-F238E27FC236}">
                <a16:creationId xmlns:a16="http://schemas.microsoft.com/office/drawing/2014/main" id="{8536369B-81E7-441A-8CEE-8159D22D8D02}"/>
              </a:ext>
            </a:extLst>
          </p:cNvPr>
          <p:cNvSpPr>
            <a:spLocks noGrp="1"/>
          </p:cNvSpPr>
          <p:nvPr>
            <p:ph type="ftr" sz="quarter" idx="11"/>
          </p:nvPr>
        </p:nvSpPr>
        <p:spPr/>
        <p:txBody>
          <a:bodyPr/>
          <a:lstStyle/>
          <a:p>
            <a:endParaRPr lang="en-GB"/>
          </a:p>
        </p:txBody>
      </p:sp>
      <p:sp>
        <p:nvSpPr>
          <p:cNvPr id="9" name="Номер слайда 8">
            <a:extLst>
              <a:ext uri="{FF2B5EF4-FFF2-40B4-BE49-F238E27FC236}">
                <a16:creationId xmlns:a16="http://schemas.microsoft.com/office/drawing/2014/main" id="{0049CEF7-F7A4-4EF2-9487-9E2B675C8457}"/>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261908186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6EAA91B-7778-4140-909B-4BCC71A049FE}"/>
              </a:ext>
            </a:extLst>
          </p:cNvPr>
          <p:cNvSpPr>
            <a:spLocks noGrp="1"/>
          </p:cNvSpPr>
          <p:nvPr>
            <p:ph type="title"/>
          </p:nvPr>
        </p:nvSpPr>
        <p:spPr/>
        <p:txBody>
          <a:bodyPr/>
          <a:lstStyle/>
          <a:p>
            <a:r>
              <a:rPr lang="ru-RU"/>
              <a:t>Образец заголовка</a:t>
            </a:r>
            <a:endParaRPr lang="en-GB"/>
          </a:p>
        </p:txBody>
      </p:sp>
      <p:sp>
        <p:nvSpPr>
          <p:cNvPr id="3" name="Дата 2">
            <a:extLst>
              <a:ext uri="{FF2B5EF4-FFF2-40B4-BE49-F238E27FC236}">
                <a16:creationId xmlns:a16="http://schemas.microsoft.com/office/drawing/2014/main" id="{D5963CAC-CC16-4F4B-A502-7C92ACD71D7E}"/>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4" name="Нижний колонтитул 3">
            <a:extLst>
              <a:ext uri="{FF2B5EF4-FFF2-40B4-BE49-F238E27FC236}">
                <a16:creationId xmlns:a16="http://schemas.microsoft.com/office/drawing/2014/main" id="{17F33710-2859-41D6-89C8-0B0C4D28F435}"/>
              </a:ext>
            </a:extLst>
          </p:cNvPr>
          <p:cNvSpPr>
            <a:spLocks noGrp="1"/>
          </p:cNvSpPr>
          <p:nvPr>
            <p:ph type="ftr" sz="quarter" idx="11"/>
          </p:nvPr>
        </p:nvSpPr>
        <p:spPr/>
        <p:txBody>
          <a:bodyPr/>
          <a:lstStyle/>
          <a:p>
            <a:endParaRPr lang="en-GB"/>
          </a:p>
        </p:txBody>
      </p:sp>
      <p:sp>
        <p:nvSpPr>
          <p:cNvPr id="5" name="Номер слайда 4">
            <a:extLst>
              <a:ext uri="{FF2B5EF4-FFF2-40B4-BE49-F238E27FC236}">
                <a16:creationId xmlns:a16="http://schemas.microsoft.com/office/drawing/2014/main" id="{12B7CABB-6D8C-4ADA-BF78-2E9769284179}"/>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20379612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56DA50C3-CBB0-4FB6-BDE6-50CD79CE7203}"/>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3" name="Нижний колонтитул 2">
            <a:extLst>
              <a:ext uri="{FF2B5EF4-FFF2-40B4-BE49-F238E27FC236}">
                <a16:creationId xmlns:a16="http://schemas.microsoft.com/office/drawing/2014/main" id="{95A63542-6284-49B3-85CB-CCA6F08A5471}"/>
              </a:ext>
            </a:extLst>
          </p:cNvPr>
          <p:cNvSpPr>
            <a:spLocks noGrp="1"/>
          </p:cNvSpPr>
          <p:nvPr>
            <p:ph type="ftr" sz="quarter" idx="11"/>
          </p:nvPr>
        </p:nvSpPr>
        <p:spPr/>
        <p:txBody>
          <a:bodyPr/>
          <a:lstStyle/>
          <a:p>
            <a:endParaRPr lang="en-GB"/>
          </a:p>
        </p:txBody>
      </p:sp>
      <p:sp>
        <p:nvSpPr>
          <p:cNvPr id="4" name="Номер слайда 3">
            <a:extLst>
              <a:ext uri="{FF2B5EF4-FFF2-40B4-BE49-F238E27FC236}">
                <a16:creationId xmlns:a16="http://schemas.microsoft.com/office/drawing/2014/main" id="{D305D616-29FF-46E8-A853-1A925F04DC73}"/>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09589693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36FC54C-0DEF-4882-8A10-6CF47250C632}"/>
              </a:ext>
            </a:extLst>
          </p:cNvPr>
          <p:cNvSpPr>
            <a:spLocks noGrp="1"/>
          </p:cNvSpPr>
          <p:nvPr>
            <p:ph type="title"/>
          </p:nvPr>
        </p:nvSpPr>
        <p:spPr>
          <a:xfrm>
            <a:off x="629841" y="342900"/>
            <a:ext cx="2949178" cy="1200150"/>
          </a:xfrm>
        </p:spPr>
        <p:txBody>
          <a:bodyPr anchor="b"/>
          <a:lstStyle>
            <a:lvl1pPr>
              <a:defRPr sz="2400"/>
            </a:lvl1pPr>
          </a:lstStyle>
          <a:p>
            <a:r>
              <a:rPr lang="ru-RU"/>
              <a:t>Образец заголовка</a:t>
            </a:r>
            <a:endParaRPr lang="en-GB"/>
          </a:p>
        </p:txBody>
      </p:sp>
      <p:sp>
        <p:nvSpPr>
          <p:cNvPr id="3" name="Объект 2">
            <a:extLst>
              <a:ext uri="{FF2B5EF4-FFF2-40B4-BE49-F238E27FC236}">
                <a16:creationId xmlns:a16="http://schemas.microsoft.com/office/drawing/2014/main" id="{74F2ADAF-2F46-4876-8554-889262828FB1}"/>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Текст 3">
            <a:extLst>
              <a:ext uri="{FF2B5EF4-FFF2-40B4-BE49-F238E27FC236}">
                <a16:creationId xmlns:a16="http://schemas.microsoft.com/office/drawing/2014/main" id="{7727325E-BE74-4261-86D8-65B288997973}"/>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ru-RU"/>
              <a:t>Образец текста</a:t>
            </a:r>
          </a:p>
        </p:txBody>
      </p:sp>
      <p:sp>
        <p:nvSpPr>
          <p:cNvPr id="5" name="Дата 4">
            <a:extLst>
              <a:ext uri="{FF2B5EF4-FFF2-40B4-BE49-F238E27FC236}">
                <a16:creationId xmlns:a16="http://schemas.microsoft.com/office/drawing/2014/main" id="{6D5E4708-BAB9-4E80-A1EE-D4229246F5CF}"/>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6" name="Нижний колонтитул 5">
            <a:extLst>
              <a:ext uri="{FF2B5EF4-FFF2-40B4-BE49-F238E27FC236}">
                <a16:creationId xmlns:a16="http://schemas.microsoft.com/office/drawing/2014/main" id="{5580ACE4-8C24-48CF-B134-B95A06223AB3}"/>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A7BACFDC-4540-4E66-A95D-7B8C6A411551}"/>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19898665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ED85DDD-04E5-4FB4-B520-381F473AB591}"/>
              </a:ext>
            </a:extLst>
          </p:cNvPr>
          <p:cNvSpPr>
            <a:spLocks noGrp="1"/>
          </p:cNvSpPr>
          <p:nvPr>
            <p:ph type="title"/>
          </p:nvPr>
        </p:nvSpPr>
        <p:spPr>
          <a:xfrm>
            <a:off x="629841" y="342900"/>
            <a:ext cx="2949178" cy="1200150"/>
          </a:xfrm>
        </p:spPr>
        <p:txBody>
          <a:bodyPr anchor="b"/>
          <a:lstStyle>
            <a:lvl1pPr>
              <a:defRPr sz="2400"/>
            </a:lvl1pPr>
          </a:lstStyle>
          <a:p>
            <a:r>
              <a:rPr lang="ru-RU"/>
              <a:t>Образец заголовка</a:t>
            </a:r>
            <a:endParaRPr lang="en-GB"/>
          </a:p>
        </p:txBody>
      </p:sp>
      <p:sp>
        <p:nvSpPr>
          <p:cNvPr id="3" name="Рисунок 2">
            <a:extLst>
              <a:ext uri="{FF2B5EF4-FFF2-40B4-BE49-F238E27FC236}">
                <a16:creationId xmlns:a16="http://schemas.microsoft.com/office/drawing/2014/main" id="{2533C848-A363-4714-A9E7-AEC1F7329F01}"/>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GB"/>
          </a:p>
        </p:txBody>
      </p:sp>
      <p:sp>
        <p:nvSpPr>
          <p:cNvPr id="4" name="Текст 3">
            <a:extLst>
              <a:ext uri="{FF2B5EF4-FFF2-40B4-BE49-F238E27FC236}">
                <a16:creationId xmlns:a16="http://schemas.microsoft.com/office/drawing/2014/main" id="{8AD84FFA-AC1E-4B44-963C-21A55F287CE6}"/>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ru-RU"/>
              <a:t>Образец текста</a:t>
            </a:r>
          </a:p>
        </p:txBody>
      </p:sp>
      <p:sp>
        <p:nvSpPr>
          <p:cNvPr id="5" name="Дата 4">
            <a:extLst>
              <a:ext uri="{FF2B5EF4-FFF2-40B4-BE49-F238E27FC236}">
                <a16:creationId xmlns:a16="http://schemas.microsoft.com/office/drawing/2014/main" id="{3A438870-8488-4CEF-AD54-1D61B2719013}"/>
              </a:ext>
            </a:extLst>
          </p:cNvPr>
          <p:cNvSpPr>
            <a:spLocks noGrp="1"/>
          </p:cNvSpPr>
          <p:nvPr>
            <p:ph type="dt" sz="half" idx="10"/>
          </p:nvPr>
        </p:nvSpPr>
        <p:spPr/>
        <p:txBody>
          <a:bodyPr/>
          <a:lstStyle/>
          <a:p>
            <a:fld id="{D739FDE9-F0FC-4C0A-99FA-B51EC59D7C7C}" type="datetimeFigureOut">
              <a:rPr lang="en-GB" smtClean="0"/>
              <a:t>18/10/2023</a:t>
            </a:fld>
            <a:endParaRPr lang="en-GB"/>
          </a:p>
        </p:txBody>
      </p:sp>
      <p:sp>
        <p:nvSpPr>
          <p:cNvPr id="6" name="Нижний колонтитул 5">
            <a:extLst>
              <a:ext uri="{FF2B5EF4-FFF2-40B4-BE49-F238E27FC236}">
                <a16:creationId xmlns:a16="http://schemas.microsoft.com/office/drawing/2014/main" id="{2A084412-7844-4644-BDE8-446F33D2FBD7}"/>
              </a:ext>
            </a:extLst>
          </p:cNvPr>
          <p:cNvSpPr>
            <a:spLocks noGrp="1"/>
          </p:cNvSpPr>
          <p:nvPr>
            <p:ph type="ftr" sz="quarter" idx="11"/>
          </p:nvPr>
        </p:nvSpPr>
        <p:spPr/>
        <p:txBody>
          <a:bodyPr/>
          <a:lstStyle/>
          <a:p>
            <a:endParaRPr lang="en-GB"/>
          </a:p>
        </p:txBody>
      </p:sp>
      <p:sp>
        <p:nvSpPr>
          <p:cNvPr id="7" name="Номер слайда 6">
            <a:extLst>
              <a:ext uri="{FF2B5EF4-FFF2-40B4-BE49-F238E27FC236}">
                <a16:creationId xmlns:a16="http://schemas.microsoft.com/office/drawing/2014/main" id="{64086BF4-8A4D-4A7A-AF27-38F8FBE74803}"/>
              </a:ext>
            </a:extLst>
          </p:cNvPr>
          <p:cNvSpPr>
            <a:spLocks noGrp="1"/>
          </p:cNvSpPr>
          <p:nvPr>
            <p:ph type="sldNum" sz="quarter" idx="12"/>
          </p:nvPr>
        </p:nvSpPr>
        <p:spPr/>
        <p:txBody>
          <a:bodyPr/>
          <a:lstStyle/>
          <a:p>
            <a:fld id="{76E5E673-B97A-41AF-83A9-F645BD5FAFF0}" type="slidenum">
              <a:rPr lang="en-GB" smtClean="0"/>
              <a:t>‹#›</a:t>
            </a:fld>
            <a:endParaRPr lang="en-GB"/>
          </a:p>
        </p:txBody>
      </p:sp>
    </p:spTree>
    <p:extLst>
      <p:ext uri="{BB962C8B-B14F-4D97-AF65-F5344CB8AC3E}">
        <p14:creationId xmlns:p14="http://schemas.microsoft.com/office/powerpoint/2010/main" val="75171437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E700A7B-1242-4029-BE0F-23F829ACE2BD}"/>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ru-RU"/>
              <a:t>Образец заголовка</a:t>
            </a:r>
            <a:endParaRPr lang="en-GB"/>
          </a:p>
        </p:txBody>
      </p:sp>
      <p:sp>
        <p:nvSpPr>
          <p:cNvPr id="3" name="Текст 2">
            <a:extLst>
              <a:ext uri="{FF2B5EF4-FFF2-40B4-BE49-F238E27FC236}">
                <a16:creationId xmlns:a16="http://schemas.microsoft.com/office/drawing/2014/main" id="{7B7E2410-8E8C-4014-884F-C9F001860907}"/>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GB"/>
          </a:p>
        </p:txBody>
      </p:sp>
      <p:sp>
        <p:nvSpPr>
          <p:cNvPr id="4" name="Дата 3">
            <a:extLst>
              <a:ext uri="{FF2B5EF4-FFF2-40B4-BE49-F238E27FC236}">
                <a16:creationId xmlns:a16="http://schemas.microsoft.com/office/drawing/2014/main" id="{62B21660-CBFE-4102-9DC7-740D7DAD99E5}"/>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739FDE9-F0FC-4C0A-99FA-B51EC59D7C7C}" type="datetimeFigureOut">
              <a:rPr lang="en-GB" smtClean="0"/>
              <a:t>18/10/2023</a:t>
            </a:fld>
            <a:endParaRPr lang="en-GB"/>
          </a:p>
        </p:txBody>
      </p:sp>
      <p:sp>
        <p:nvSpPr>
          <p:cNvPr id="5" name="Нижний колонтитул 4">
            <a:extLst>
              <a:ext uri="{FF2B5EF4-FFF2-40B4-BE49-F238E27FC236}">
                <a16:creationId xmlns:a16="http://schemas.microsoft.com/office/drawing/2014/main" id="{49C1CE2D-8F96-460B-ACA9-C294740DE338}"/>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GB"/>
          </a:p>
        </p:txBody>
      </p:sp>
      <p:sp>
        <p:nvSpPr>
          <p:cNvPr id="6" name="Номер слайда 5">
            <a:extLst>
              <a:ext uri="{FF2B5EF4-FFF2-40B4-BE49-F238E27FC236}">
                <a16:creationId xmlns:a16="http://schemas.microsoft.com/office/drawing/2014/main" id="{B7C26940-A41F-489E-A5EE-4BD253BD3AC0}"/>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76E5E673-B97A-41AF-83A9-F645BD5FAFF0}" type="slidenum">
              <a:rPr lang="en-GB" smtClean="0"/>
              <a:t>‹#›</a:t>
            </a:fld>
            <a:endParaRPr lang="en-GB"/>
          </a:p>
        </p:txBody>
      </p:sp>
    </p:spTree>
    <p:extLst>
      <p:ext uri="{BB962C8B-B14F-4D97-AF65-F5344CB8AC3E}">
        <p14:creationId xmlns:p14="http://schemas.microsoft.com/office/powerpoint/2010/main" val="24328705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9" name="Google Shape;139;p24"/>
          <p:cNvSpPr txBox="1"/>
          <p:nvPr/>
        </p:nvSpPr>
        <p:spPr>
          <a:xfrm>
            <a:off x="-9525" y="1530200"/>
            <a:ext cx="9144000" cy="18990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400"/>
              <a:buFont typeface="Golos Text SemiBold"/>
              <a:buNone/>
            </a:pPr>
            <a:r>
              <a:rPr lang="en-GB" sz="3600" b="1" dirty="0">
                <a:solidFill>
                  <a:schemeClr val="lt1"/>
                </a:solidFill>
                <a:latin typeface="Golos Text SemiBold"/>
                <a:ea typeface="Golos Text SemiBold"/>
                <a:cs typeface="Golos Text SemiBold"/>
                <a:sym typeface="Golos Text SemiBold"/>
              </a:rPr>
              <a:t>Predicting city status</a:t>
            </a:r>
            <a:endParaRPr lang="en-US" sz="700" b="0" i="0" u="none" strike="noStrike" cap="none" dirty="0">
              <a:solidFill>
                <a:srgbClr val="000000"/>
              </a:solidFill>
              <a:latin typeface="Arial"/>
              <a:ea typeface="Arial"/>
              <a:cs typeface="Arial"/>
              <a:sym typeface="Arial"/>
            </a:endParaRPr>
          </a:p>
        </p:txBody>
      </p:sp>
      <p:sp>
        <p:nvSpPr>
          <p:cNvPr id="6" name="Title 4">
            <a:extLst>
              <a:ext uri="{FF2B5EF4-FFF2-40B4-BE49-F238E27FC236}">
                <a16:creationId xmlns:a16="http://schemas.microsoft.com/office/drawing/2014/main" id="{3704F92F-A0A7-4BE4-8CF9-A36A05059160}"/>
              </a:ext>
            </a:extLst>
          </p:cNvPr>
          <p:cNvSpPr>
            <a:spLocks noGrp="1"/>
          </p:cNvSpPr>
          <p:nvPr/>
        </p:nvSpPr>
        <p:spPr>
          <a:xfrm>
            <a:off x="7183395" y="3845594"/>
            <a:ext cx="2107599" cy="1017819"/>
          </a:xfrm>
          <a:prstGeom prst="rect">
            <a:avLst/>
          </a:prstGeom>
        </p:spPr>
        <p:txBody>
          <a:bodyPr vert="horz" lIns="91440" tIns="45720" rIns="91440" bIns="45720" rtlCol="0" anchor="ctr">
            <a:noAutofit/>
          </a:bodyPr>
          <a:lstStyle>
            <a:lvl1pPr algn="l" defTabSz="457200" rtl="0" eaLnBrk="1" latinLnBrk="0" hangingPunct="1">
              <a:spcBef>
                <a:spcPct val="0"/>
              </a:spcBef>
              <a:buNone/>
              <a:defRPr sz="3200" b="1" i="0" kern="1200" baseline="0">
                <a:solidFill>
                  <a:schemeClr val="tx1"/>
                </a:solidFill>
                <a:latin typeface="Golos Text DemiBold" panose="020B0703020202020204" pitchFamily="34" charset="-52"/>
                <a:ea typeface="+mj-ea"/>
                <a:cs typeface="+mj-cs"/>
              </a:defRPr>
            </a:lvl1pPr>
          </a:lstStyle>
          <a:p>
            <a:r>
              <a:rPr lang="en-US" sz="1600" dirty="0">
                <a:solidFill>
                  <a:schemeClr val="bg1"/>
                </a:solidFill>
              </a:rPr>
              <a:t>Students: </a:t>
            </a:r>
            <a:br>
              <a:rPr lang="en-US" sz="1600" dirty="0">
                <a:solidFill>
                  <a:schemeClr val="bg1"/>
                </a:solidFill>
              </a:rPr>
            </a:br>
            <a:r>
              <a:rPr lang="en-US" sz="1600" dirty="0" err="1">
                <a:solidFill>
                  <a:schemeClr val="bg1"/>
                </a:solidFill>
              </a:rPr>
              <a:t>Lepekhina</a:t>
            </a:r>
            <a:r>
              <a:rPr lang="en-US" sz="1600" dirty="0">
                <a:solidFill>
                  <a:schemeClr val="bg1"/>
                </a:solidFill>
              </a:rPr>
              <a:t> </a:t>
            </a:r>
            <a:r>
              <a:rPr lang="en-US" sz="1600" dirty="0" err="1">
                <a:solidFill>
                  <a:schemeClr val="bg1"/>
                </a:solidFill>
              </a:rPr>
              <a:t>Anfisa</a:t>
            </a:r>
            <a:r>
              <a:rPr lang="en-US" sz="1600" dirty="0">
                <a:solidFill>
                  <a:schemeClr val="bg1"/>
                </a:solidFill>
              </a:rPr>
              <a:t>,</a:t>
            </a:r>
            <a:br>
              <a:rPr lang="en-US" sz="1600" dirty="0">
                <a:solidFill>
                  <a:schemeClr val="bg1"/>
                </a:solidFill>
              </a:rPr>
            </a:br>
            <a:r>
              <a:rPr lang="en-US" sz="1600" dirty="0">
                <a:solidFill>
                  <a:schemeClr val="bg1"/>
                </a:solidFill>
              </a:rPr>
              <a:t>Udalov Egor,</a:t>
            </a:r>
            <a:br>
              <a:rPr lang="en-US" sz="1600" dirty="0">
                <a:solidFill>
                  <a:schemeClr val="bg1"/>
                </a:solidFill>
              </a:rPr>
            </a:br>
            <a:r>
              <a:rPr lang="en-US" sz="1600" dirty="0" err="1">
                <a:solidFill>
                  <a:schemeClr val="bg1"/>
                </a:solidFill>
              </a:rPr>
              <a:t>Iufriakova</a:t>
            </a:r>
            <a:r>
              <a:rPr lang="en-US" sz="1600" dirty="0">
                <a:solidFill>
                  <a:schemeClr val="bg1"/>
                </a:solidFill>
              </a:rPr>
              <a:t> </a:t>
            </a:r>
            <a:r>
              <a:rPr lang="en-US" sz="1600" dirty="0" err="1">
                <a:solidFill>
                  <a:schemeClr val="bg1"/>
                </a:solidFill>
              </a:rPr>
              <a:t>Anastasiia</a:t>
            </a:r>
            <a:r>
              <a:rPr lang="en-US" sz="1600" dirty="0">
                <a:solidFill>
                  <a:schemeClr val="bg1"/>
                </a:solidFill>
              </a:rPr>
              <a:t>,</a:t>
            </a:r>
            <a:br>
              <a:rPr lang="en-US" sz="1600" dirty="0">
                <a:solidFill>
                  <a:schemeClr val="bg1"/>
                </a:solidFill>
              </a:rPr>
            </a:br>
            <a:r>
              <a:rPr lang="en-US" sz="1600" dirty="0">
                <a:solidFill>
                  <a:schemeClr val="bg1"/>
                </a:solidFill>
              </a:rPr>
              <a:t> J4234c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2"/>
            <a:ext cx="8672354" cy="279877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en-GB" sz="1800" b="1" dirty="0">
                <a:latin typeface="Golos Text" panose="020B0604020202020204" charset="0"/>
                <a:cs typeface="Golos Text" panose="020B0604020202020204" charset="0"/>
              </a:rPr>
              <a:t>Techniques considered</a:t>
            </a:r>
            <a:r>
              <a:rPr lang="en-GB" sz="1800" dirty="0">
                <a:latin typeface="Golos Text" panose="020B0604020202020204" charset="0"/>
                <a:cs typeface="Golos Text" panose="020B0604020202020204" charset="0"/>
              </a:rPr>
              <a:t>: </a:t>
            </a:r>
          </a:p>
          <a:p>
            <a:pPr algn="just">
              <a:lnSpc>
                <a:spcPct val="100000"/>
              </a:lnSpc>
              <a:buFontTx/>
              <a:buChar char="-"/>
            </a:pPr>
            <a:r>
              <a:rPr lang="en-GB" sz="1800" dirty="0">
                <a:latin typeface="Golos Text" panose="020B0604020202020204" charset="0"/>
                <a:cs typeface="Golos Text" panose="020B0604020202020204" charset="0"/>
              </a:rPr>
              <a:t>Correlation</a:t>
            </a:r>
          </a:p>
          <a:p>
            <a:pPr algn="just">
              <a:lnSpc>
                <a:spcPct val="100000"/>
              </a:lnSpc>
              <a:buFontTx/>
              <a:buChar char="-"/>
            </a:pPr>
            <a:r>
              <a:rPr lang="en-GB" sz="1800" dirty="0">
                <a:latin typeface="Golos Text" panose="020B0604020202020204" charset="0"/>
                <a:cs typeface="Golos Text" panose="020B0604020202020204" charset="0"/>
              </a:rPr>
              <a:t>Greedy Search </a:t>
            </a:r>
          </a:p>
          <a:p>
            <a:pPr algn="just">
              <a:lnSpc>
                <a:spcPct val="100000"/>
              </a:lnSpc>
              <a:buFontTx/>
              <a:buChar char="-"/>
            </a:pPr>
            <a:r>
              <a:rPr lang="en-GB" sz="1800" dirty="0">
                <a:latin typeface="Golos Text" panose="020B0604020202020204" charset="0"/>
                <a:cs typeface="Golos Text" panose="020B0604020202020204" charset="0"/>
              </a:rPr>
              <a:t>Permutation Importance </a:t>
            </a:r>
          </a:p>
          <a:p>
            <a:pPr marL="0" indent="0" algn="just">
              <a:lnSpc>
                <a:spcPct val="100000"/>
              </a:lnSpc>
              <a:buNone/>
            </a:pPr>
            <a:r>
              <a:rPr lang="en-GB" sz="1800" dirty="0">
                <a:latin typeface="Golos Text" panose="020B0604020202020204" charset="0"/>
                <a:cs typeface="Golos Text" panose="020B0604020202020204" charset="0"/>
              </a:rPr>
              <a:t>Only the </a:t>
            </a:r>
            <a:r>
              <a:rPr lang="en-GB" sz="1800" b="1" dirty="0">
                <a:latin typeface="Golos Text" panose="020B0604020202020204" charset="0"/>
                <a:cs typeface="Golos Text" panose="020B0604020202020204" charset="0"/>
              </a:rPr>
              <a:t>last technique </a:t>
            </a:r>
            <a:r>
              <a:rPr lang="en-GB" sz="1800" dirty="0">
                <a:latin typeface="Golos Text" panose="020B0604020202020204" charset="0"/>
                <a:cs typeface="Golos Text" panose="020B0604020202020204" charset="0"/>
              </a:rPr>
              <a:t>showed </a:t>
            </a:r>
            <a:r>
              <a:rPr lang="en-GB" sz="1800" b="1" dirty="0">
                <a:latin typeface="Golos Text" panose="020B0604020202020204" charset="0"/>
                <a:cs typeface="Golos Text" panose="020B0604020202020204" charset="0"/>
              </a:rPr>
              <a:t>better results</a:t>
            </a:r>
            <a:r>
              <a:rPr lang="en-GB" sz="1800" dirty="0">
                <a:latin typeface="Golos Text" panose="020B0604020202020204" charset="0"/>
                <a:cs typeface="Golos Text" panose="020B0604020202020204" charset="0"/>
              </a:rPr>
              <a:t>, so it was considered later</a:t>
            </a:r>
          </a:p>
          <a:p>
            <a:pPr marL="0" indent="0" algn="just">
              <a:lnSpc>
                <a:spcPct val="100000"/>
              </a:lnSpc>
              <a:buNone/>
            </a:pPr>
            <a:r>
              <a:rPr lang="en-GB" sz="1800" dirty="0">
                <a:latin typeface="Golos Text" panose="020B0604020202020204" charset="0"/>
                <a:cs typeface="Golos Text" panose="020B0604020202020204" charset="0"/>
              </a:rPr>
              <a:t> </a:t>
            </a:r>
          </a:p>
          <a:p>
            <a:pPr marL="0" indent="0" algn="just">
              <a:lnSpc>
                <a:spcPct val="100000"/>
              </a:lnSpc>
              <a:buNone/>
            </a:pPr>
            <a:r>
              <a:rPr lang="en-GB" sz="1800" b="1" dirty="0">
                <a:latin typeface="Golos Text" panose="020B0604020202020204" charset="0"/>
                <a:cs typeface="Golos Text" panose="020B0604020202020204" charset="0"/>
              </a:rPr>
              <a:t>Two sets of features </a:t>
            </a:r>
            <a:r>
              <a:rPr lang="en-GB" sz="1800" dirty="0">
                <a:latin typeface="Golos Text" panose="020B0604020202020204" charset="0"/>
                <a:cs typeface="Golos Text" panose="020B0604020202020204" charset="0"/>
              </a:rPr>
              <a:t>were considered:</a:t>
            </a:r>
          </a:p>
          <a:p>
            <a:pPr marL="0" indent="0" algn="just">
              <a:lnSpc>
                <a:spcPct val="100000"/>
              </a:lnSpc>
              <a:buNone/>
            </a:pPr>
            <a:r>
              <a:rPr lang="en-GB" sz="1800" dirty="0">
                <a:latin typeface="Golos Text" panose="020B0604020202020204" charset="0"/>
                <a:cs typeface="Golos Text" panose="020B0604020202020204" charset="0"/>
              </a:rPr>
              <a:t>- all features</a:t>
            </a:r>
          </a:p>
          <a:p>
            <a:pPr algn="just">
              <a:lnSpc>
                <a:spcPct val="100000"/>
              </a:lnSpc>
              <a:buFontTx/>
              <a:buChar char="-"/>
            </a:pPr>
            <a:r>
              <a:rPr lang="en-GB" sz="1800" dirty="0">
                <a:latin typeface="Golos Text" panose="020B0604020202020204" charset="0"/>
                <a:cs typeface="Golos Text" panose="020B0604020202020204" charset="0"/>
              </a:rPr>
              <a:t>without </a:t>
            </a:r>
            <a:r>
              <a:rPr lang="en-GB" sz="1800" b="1" dirty="0">
                <a:latin typeface="Golos Text" panose="020B0604020202020204" charset="0"/>
                <a:cs typeface="Golos Text" panose="020B0604020202020204" charset="0"/>
              </a:rPr>
              <a:t>count-related features</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
        <p:nvSpPr>
          <p:cNvPr id="5" name="Google Shape;145;p25">
            <a:extLst>
              <a:ext uri="{FF2B5EF4-FFF2-40B4-BE49-F238E27FC236}">
                <a16:creationId xmlns:a16="http://schemas.microsoft.com/office/drawing/2014/main" id="{EC2B824D-68FE-48E7-ABB9-13E63645AF6B}"/>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10</a:t>
            </a:r>
            <a:endParaRPr sz="2000" b="0" i="0" u="none" strike="noStrike" cap="none" dirty="0">
              <a:solidFill>
                <a:schemeClr val="tx1"/>
              </a:solidFill>
              <a:latin typeface="Calibri"/>
              <a:ea typeface="Calibri"/>
              <a:cs typeface="Calibri"/>
              <a:sym typeface="Calibri"/>
            </a:endParaRPr>
          </a:p>
        </p:txBody>
      </p:sp>
    </p:spTree>
    <p:extLst>
      <p:ext uri="{BB962C8B-B14F-4D97-AF65-F5344CB8AC3E}">
        <p14:creationId xmlns:p14="http://schemas.microsoft.com/office/powerpoint/2010/main" val="1658466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1</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0" name="Google Shape;161;p26">
            <a:extLst>
              <a:ext uri="{FF2B5EF4-FFF2-40B4-BE49-F238E27FC236}">
                <a16:creationId xmlns:a16="http://schemas.microsoft.com/office/drawing/2014/main" id="{86F7BDF1-AA98-43A9-89A0-75B3DCF1074B}"/>
              </a:ext>
            </a:extLst>
          </p:cNvPr>
          <p:cNvSpPr txBox="1"/>
          <p:nvPr/>
        </p:nvSpPr>
        <p:spPr>
          <a:xfrm>
            <a:off x="5687302" y="2375104"/>
            <a:ext cx="3423515"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Spearman correlation (count-related features and target feature)</a:t>
            </a:r>
            <a:endParaRPr sz="1400" dirty="0">
              <a:solidFill>
                <a:schemeClr val="dk1"/>
              </a:solidFill>
              <a:latin typeface="Golos Text"/>
              <a:ea typeface="Golos Text"/>
              <a:cs typeface="Golos Text"/>
              <a:sym typeface="Golos Text"/>
            </a:endParaRPr>
          </a:p>
        </p:txBody>
      </p:sp>
      <p:pic>
        <p:nvPicPr>
          <p:cNvPr id="5124" name="Picture 4">
            <a:extLst>
              <a:ext uri="{FF2B5EF4-FFF2-40B4-BE49-F238E27FC236}">
                <a16:creationId xmlns:a16="http://schemas.microsoft.com/office/drawing/2014/main" id="{5A2BD435-7C85-485A-A525-72BFAEFCE5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08" y="809388"/>
            <a:ext cx="5632594" cy="4364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5185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2</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0" name="Google Shape;161;p26">
            <a:extLst>
              <a:ext uri="{FF2B5EF4-FFF2-40B4-BE49-F238E27FC236}">
                <a16:creationId xmlns:a16="http://schemas.microsoft.com/office/drawing/2014/main" id="{86F7BDF1-AA98-43A9-89A0-75B3DCF1074B}"/>
              </a:ext>
            </a:extLst>
          </p:cNvPr>
          <p:cNvSpPr txBox="1"/>
          <p:nvPr/>
        </p:nvSpPr>
        <p:spPr>
          <a:xfrm>
            <a:off x="6598508" y="2375104"/>
            <a:ext cx="2512309"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Spearman correlation (without count-related features)</a:t>
            </a:r>
            <a:endParaRPr sz="1400" dirty="0">
              <a:solidFill>
                <a:schemeClr val="dk1"/>
              </a:solidFill>
              <a:latin typeface="Golos Text"/>
              <a:ea typeface="Golos Text"/>
              <a:cs typeface="Golos Text"/>
              <a:sym typeface="Golos Text"/>
            </a:endParaRPr>
          </a:p>
        </p:txBody>
      </p:sp>
      <p:pic>
        <p:nvPicPr>
          <p:cNvPr id="9218" name="Picture 2">
            <a:extLst>
              <a:ext uri="{FF2B5EF4-FFF2-40B4-BE49-F238E27FC236}">
                <a16:creationId xmlns:a16="http://schemas.microsoft.com/office/drawing/2014/main" id="{4D416538-4D95-42DB-92AE-4B1C8008DC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8607"/>
            <a:ext cx="6104238" cy="4510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5068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3</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2" y="779519"/>
            <a:ext cx="8672354" cy="711900"/>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Case 1: </a:t>
            </a:r>
            <a:r>
              <a:rPr lang="en-GB" sz="1800" dirty="0">
                <a:latin typeface="Golos Text" panose="020B0604020202020204" charset="0"/>
                <a:cs typeface="Golos Text" panose="020B0604020202020204" charset="0"/>
              </a:rPr>
              <a:t>all features</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
        <p:nvSpPr>
          <p:cNvPr id="10" name="Google Shape;161;p26">
            <a:extLst>
              <a:ext uri="{FF2B5EF4-FFF2-40B4-BE49-F238E27FC236}">
                <a16:creationId xmlns:a16="http://schemas.microsoft.com/office/drawing/2014/main" id="{86F7BDF1-AA98-43A9-89A0-75B3DCF1074B}"/>
              </a:ext>
            </a:extLst>
          </p:cNvPr>
          <p:cNvSpPr txBox="1"/>
          <p:nvPr/>
        </p:nvSpPr>
        <p:spPr>
          <a:xfrm>
            <a:off x="500095" y="4637859"/>
            <a:ext cx="7256523"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Importance values (all features) </a:t>
            </a:r>
            <a:endParaRPr sz="1400" dirty="0">
              <a:solidFill>
                <a:schemeClr val="dk1"/>
              </a:solidFill>
              <a:latin typeface="Golos Text"/>
              <a:ea typeface="Golos Text"/>
              <a:cs typeface="Golos Text"/>
              <a:sym typeface="Golos Text"/>
            </a:endParaRPr>
          </a:p>
        </p:txBody>
      </p:sp>
      <p:pic>
        <p:nvPicPr>
          <p:cNvPr id="12" name="Picture 2">
            <a:extLst>
              <a:ext uri="{FF2B5EF4-FFF2-40B4-BE49-F238E27FC236}">
                <a16:creationId xmlns:a16="http://schemas.microsoft.com/office/drawing/2014/main" id="{8AB6ECF5-1353-4564-8F70-A881F80942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90" y="1154101"/>
            <a:ext cx="7677432" cy="3976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0232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pic>
        <p:nvPicPr>
          <p:cNvPr id="6" name="Picture 2">
            <a:extLst>
              <a:ext uri="{FF2B5EF4-FFF2-40B4-BE49-F238E27FC236}">
                <a16:creationId xmlns:a16="http://schemas.microsoft.com/office/drawing/2014/main" id="{99881C7D-35E8-4AF7-A69F-3ADAF6CBE9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9225" y="779519"/>
            <a:ext cx="7441492" cy="3777591"/>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161;p26">
            <a:extLst>
              <a:ext uri="{FF2B5EF4-FFF2-40B4-BE49-F238E27FC236}">
                <a16:creationId xmlns:a16="http://schemas.microsoft.com/office/drawing/2014/main" id="{2B5D47DF-9E81-4009-94B1-73EAEDE9E84B}"/>
              </a:ext>
            </a:extLst>
          </p:cNvPr>
          <p:cNvSpPr txBox="1"/>
          <p:nvPr/>
        </p:nvSpPr>
        <p:spPr>
          <a:xfrm>
            <a:off x="434193" y="4486262"/>
            <a:ext cx="7367039"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Custom score dependency on number of top features selected (all features) </a:t>
            </a:r>
            <a:endParaRPr sz="1400" dirty="0">
              <a:solidFill>
                <a:schemeClr val="dk1"/>
              </a:solidFill>
              <a:latin typeface="Golos Text"/>
              <a:ea typeface="Golos Text"/>
              <a:cs typeface="Golos Text"/>
              <a:sym typeface="Golos Text"/>
            </a:endParaRPr>
          </a:p>
        </p:txBody>
      </p:sp>
      <p:sp>
        <p:nvSpPr>
          <p:cNvPr id="8" name="Google Shape;145;p25">
            <a:extLst>
              <a:ext uri="{FF2B5EF4-FFF2-40B4-BE49-F238E27FC236}">
                <a16:creationId xmlns:a16="http://schemas.microsoft.com/office/drawing/2014/main" id="{797BE4D2-48DE-48B0-B4E4-4BBE018281AB}"/>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4</a:t>
            </a:r>
            <a:endParaRPr sz="2000" b="0" i="0" u="none" strike="noStrike" cap="none" dirty="0">
              <a:solidFill>
                <a:schemeClr val="tx1"/>
              </a:solidFill>
              <a:latin typeface="Calibri"/>
              <a:ea typeface="Calibri"/>
              <a:cs typeface="Calibri"/>
              <a:sym typeface="Calibri"/>
            </a:endParaRPr>
          </a:p>
        </p:txBody>
      </p:sp>
    </p:spTree>
    <p:extLst>
      <p:ext uri="{BB962C8B-B14F-4D97-AF65-F5344CB8AC3E}">
        <p14:creationId xmlns:p14="http://schemas.microsoft.com/office/powerpoint/2010/main" val="1678203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2"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2" y="779519"/>
            <a:ext cx="8672354" cy="711900"/>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Case 2: </a:t>
            </a:r>
            <a:r>
              <a:rPr lang="en-GB" sz="1800" dirty="0">
                <a:latin typeface="Golos Text" panose="020B0604020202020204" charset="0"/>
                <a:cs typeface="Golos Text" panose="020B0604020202020204" charset="0"/>
              </a:rPr>
              <a:t>without count-related features</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
        <p:nvSpPr>
          <p:cNvPr id="18" name="Google Shape;161;p26">
            <a:extLst>
              <a:ext uri="{FF2B5EF4-FFF2-40B4-BE49-F238E27FC236}">
                <a16:creationId xmlns:a16="http://schemas.microsoft.com/office/drawing/2014/main" id="{B648B930-1811-4A81-8447-5477F483A857}"/>
              </a:ext>
            </a:extLst>
          </p:cNvPr>
          <p:cNvSpPr txBox="1"/>
          <p:nvPr/>
        </p:nvSpPr>
        <p:spPr>
          <a:xfrm>
            <a:off x="500095" y="4637859"/>
            <a:ext cx="7256523"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Importance values (without count-related features) </a:t>
            </a:r>
            <a:endParaRPr sz="1400" dirty="0">
              <a:solidFill>
                <a:schemeClr val="dk1"/>
              </a:solidFill>
              <a:latin typeface="Golos Text"/>
              <a:ea typeface="Golos Text"/>
              <a:cs typeface="Golos Text"/>
              <a:sym typeface="Golos Text"/>
            </a:endParaRPr>
          </a:p>
        </p:txBody>
      </p:sp>
      <p:sp>
        <p:nvSpPr>
          <p:cNvPr id="9" name="Google Shape;145;p25">
            <a:extLst>
              <a:ext uri="{FF2B5EF4-FFF2-40B4-BE49-F238E27FC236}">
                <a16:creationId xmlns:a16="http://schemas.microsoft.com/office/drawing/2014/main" id="{0D0EC6B9-F2AC-41EA-A037-79189B0417BA}"/>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5</a:t>
            </a:r>
            <a:endParaRPr sz="2000" b="0" i="0" u="none" strike="noStrike" cap="none" dirty="0">
              <a:solidFill>
                <a:schemeClr val="tx1"/>
              </a:solidFill>
              <a:latin typeface="Calibri"/>
              <a:ea typeface="Calibri"/>
              <a:cs typeface="Calibri"/>
              <a:sym typeface="Calibri"/>
            </a:endParaRPr>
          </a:p>
        </p:txBody>
      </p:sp>
      <p:pic>
        <p:nvPicPr>
          <p:cNvPr id="3074" name="Picture 2">
            <a:extLst>
              <a:ext uri="{FF2B5EF4-FFF2-40B4-BE49-F238E27FC236}">
                <a16:creationId xmlns:a16="http://schemas.microsoft.com/office/drawing/2014/main" id="{F9F60488-CFF8-45FD-B033-6579B64791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91" y="1211767"/>
            <a:ext cx="7677432" cy="3404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4569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6. Feature Selection</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6</a:t>
            </a:r>
            <a:endParaRPr sz="2000" b="0" i="0" u="none" strike="noStrike" cap="none" dirty="0">
              <a:solidFill>
                <a:schemeClr val="tx1"/>
              </a:solidFill>
              <a:latin typeface="Calibri"/>
              <a:ea typeface="Calibri"/>
              <a:cs typeface="Calibri"/>
              <a:sym typeface="Calibri"/>
            </a:endParaRPr>
          </a:p>
        </p:txBody>
      </p:sp>
      <p:pic>
        <p:nvPicPr>
          <p:cNvPr id="4098" name="Picture 2">
            <a:extLst>
              <a:ext uri="{FF2B5EF4-FFF2-40B4-BE49-F238E27FC236}">
                <a16:creationId xmlns:a16="http://schemas.microsoft.com/office/drawing/2014/main" id="{B6FF20EA-1D7F-40B0-A26F-3E29D5E5D7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9224" y="779519"/>
            <a:ext cx="7441492" cy="3777591"/>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61;p26">
            <a:extLst>
              <a:ext uri="{FF2B5EF4-FFF2-40B4-BE49-F238E27FC236}">
                <a16:creationId xmlns:a16="http://schemas.microsoft.com/office/drawing/2014/main" id="{C8F4EA80-1CA3-40F2-B1B5-D48059B7FCCD}"/>
              </a:ext>
            </a:extLst>
          </p:cNvPr>
          <p:cNvSpPr txBox="1"/>
          <p:nvPr/>
        </p:nvSpPr>
        <p:spPr>
          <a:xfrm>
            <a:off x="434193" y="4486262"/>
            <a:ext cx="7256523"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Custom score dependency on number of top features selected (without count-related features) </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1854984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7. Hyperparameter Optimization</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7</a:t>
            </a:r>
            <a:endParaRPr sz="2000" b="0" i="0" u="none" strike="noStrike" cap="none" dirty="0">
              <a:solidFill>
                <a:schemeClr val="tx1"/>
              </a:solidFill>
              <a:latin typeface="Calibri"/>
              <a:ea typeface="Calibri"/>
              <a:cs typeface="Calibri"/>
              <a:sym typeface="Calibri"/>
            </a:endParaRPr>
          </a:p>
        </p:txBody>
      </p:sp>
      <p:sp>
        <p:nvSpPr>
          <p:cNvPr id="7" name="Текст 4">
            <a:extLst>
              <a:ext uri="{FF2B5EF4-FFF2-40B4-BE49-F238E27FC236}">
                <a16:creationId xmlns:a16="http://schemas.microsoft.com/office/drawing/2014/main" id="{20F9D777-CA53-4B60-9F8E-E9F5DF0930D2}"/>
              </a:ext>
            </a:extLst>
          </p:cNvPr>
          <p:cNvSpPr txBox="1">
            <a:spLocks/>
          </p:cNvSpPr>
          <p:nvPr/>
        </p:nvSpPr>
        <p:spPr>
          <a:xfrm>
            <a:off x="249224" y="817632"/>
            <a:ext cx="8672354" cy="279877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en-GB" sz="1800" b="1" dirty="0">
                <a:latin typeface="Golos Text" panose="020B0604020202020204" charset="0"/>
                <a:cs typeface="Golos Text" panose="020B0604020202020204" charset="0"/>
              </a:rPr>
              <a:t>Techniques considered</a:t>
            </a:r>
            <a:r>
              <a:rPr lang="en-GB" sz="1800" dirty="0">
                <a:latin typeface="Golos Text" panose="020B0604020202020204" charset="0"/>
                <a:cs typeface="Golos Text" panose="020B0604020202020204" charset="0"/>
              </a:rPr>
              <a:t>: </a:t>
            </a:r>
          </a:p>
          <a:p>
            <a:pPr algn="just">
              <a:lnSpc>
                <a:spcPct val="100000"/>
              </a:lnSpc>
              <a:buFontTx/>
              <a:buChar char="-"/>
            </a:pPr>
            <a:r>
              <a:rPr lang="en-GB" sz="1800" dirty="0">
                <a:latin typeface="Golos Text" panose="020B0604020202020204" charset="0"/>
                <a:cs typeface="Golos Text" panose="020B0604020202020204" charset="0"/>
              </a:rPr>
              <a:t>Grid Search </a:t>
            </a:r>
          </a:p>
          <a:p>
            <a:pPr algn="just">
              <a:lnSpc>
                <a:spcPct val="100000"/>
              </a:lnSpc>
              <a:buFontTx/>
              <a:buChar char="-"/>
            </a:pPr>
            <a:r>
              <a:rPr lang="en-GB" sz="1800" dirty="0" err="1">
                <a:latin typeface="Golos Text" panose="020B0604020202020204" charset="0"/>
                <a:cs typeface="Golos Text" panose="020B0604020202020204" charset="0"/>
              </a:rPr>
              <a:t>Optuna</a:t>
            </a:r>
            <a:endParaRPr lang="en-GB" sz="1800" dirty="0">
              <a:latin typeface="Golos Text" panose="020B0604020202020204" charset="0"/>
              <a:cs typeface="Golos Text" panose="020B0604020202020204" charset="0"/>
            </a:endParaRP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graphicFrame>
        <p:nvGraphicFramePr>
          <p:cNvPr id="8" name="Таблица 5">
            <a:extLst>
              <a:ext uri="{FF2B5EF4-FFF2-40B4-BE49-F238E27FC236}">
                <a16:creationId xmlns:a16="http://schemas.microsoft.com/office/drawing/2014/main" id="{E85A268D-0759-4940-A3F1-72FAF0B60FEC}"/>
              </a:ext>
            </a:extLst>
          </p:cNvPr>
          <p:cNvGraphicFramePr>
            <a:graphicFrameLocks noGrp="1"/>
          </p:cNvGraphicFramePr>
          <p:nvPr>
            <p:extLst>
              <p:ext uri="{D42A27DB-BD31-4B8C-83A1-F6EECF244321}">
                <p14:modId xmlns:p14="http://schemas.microsoft.com/office/powerpoint/2010/main" val="588955271"/>
              </p:ext>
            </p:extLst>
          </p:nvPr>
        </p:nvGraphicFramePr>
        <p:xfrm>
          <a:off x="542753" y="2089818"/>
          <a:ext cx="6181541" cy="2684350"/>
        </p:xfrm>
        <a:graphic>
          <a:graphicData uri="http://schemas.openxmlformats.org/drawingml/2006/table">
            <a:tbl>
              <a:tblPr firstRow="1" firstCol="1" bandRow="1">
                <a:tableStyleId>{5C22544A-7EE6-4342-B048-85BDC9FD1C3A}</a:tableStyleId>
              </a:tblPr>
              <a:tblGrid>
                <a:gridCol w="451789">
                  <a:extLst>
                    <a:ext uri="{9D8B030D-6E8A-4147-A177-3AD203B41FA5}">
                      <a16:colId xmlns:a16="http://schemas.microsoft.com/office/drawing/2014/main" val="92998780"/>
                    </a:ext>
                  </a:extLst>
                </a:gridCol>
                <a:gridCol w="818536">
                  <a:extLst>
                    <a:ext uri="{9D8B030D-6E8A-4147-A177-3AD203B41FA5}">
                      <a16:colId xmlns:a16="http://schemas.microsoft.com/office/drawing/2014/main" val="3232081124"/>
                    </a:ext>
                  </a:extLst>
                </a:gridCol>
                <a:gridCol w="818536">
                  <a:extLst>
                    <a:ext uri="{9D8B030D-6E8A-4147-A177-3AD203B41FA5}">
                      <a16:colId xmlns:a16="http://schemas.microsoft.com/office/drawing/2014/main" val="4276562723"/>
                    </a:ext>
                  </a:extLst>
                </a:gridCol>
                <a:gridCol w="818536">
                  <a:extLst>
                    <a:ext uri="{9D8B030D-6E8A-4147-A177-3AD203B41FA5}">
                      <a16:colId xmlns:a16="http://schemas.microsoft.com/office/drawing/2014/main" val="1477846514"/>
                    </a:ext>
                  </a:extLst>
                </a:gridCol>
                <a:gridCol w="818536">
                  <a:extLst>
                    <a:ext uri="{9D8B030D-6E8A-4147-A177-3AD203B41FA5}">
                      <a16:colId xmlns:a16="http://schemas.microsoft.com/office/drawing/2014/main" val="353472321"/>
                    </a:ext>
                  </a:extLst>
                </a:gridCol>
                <a:gridCol w="818536">
                  <a:extLst>
                    <a:ext uri="{9D8B030D-6E8A-4147-A177-3AD203B41FA5}">
                      <a16:colId xmlns:a16="http://schemas.microsoft.com/office/drawing/2014/main" val="583827629"/>
                    </a:ext>
                  </a:extLst>
                </a:gridCol>
                <a:gridCol w="818536">
                  <a:extLst>
                    <a:ext uri="{9D8B030D-6E8A-4147-A177-3AD203B41FA5}">
                      <a16:colId xmlns:a16="http://schemas.microsoft.com/office/drawing/2014/main" val="3793651979"/>
                    </a:ext>
                  </a:extLst>
                </a:gridCol>
                <a:gridCol w="818536">
                  <a:extLst>
                    <a:ext uri="{9D8B030D-6E8A-4147-A177-3AD203B41FA5}">
                      <a16:colId xmlns:a16="http://schemas.microsoft.com/office/drawing/2014/main" val="1355741519"/>
                    </a:ext>
                  </a:extLst>
                </a:gridCol>
              </a:tblGrid>
              <a:tr h="1125964">
                <a:tc>
                  <a:txBody>
                    <a:bodyPr/>
                    <a:lstStyle/>
                    <a:p>
                      <a:pPr algn="ctr"/>
                      <a:r>
                        <a:rPr lang="en-GB" sz="1300" dirty="0">
                          <a:latin typeface="Golos Text" panose="020B0604020202020204" charset="0"/>
                          <a:cs typeface="Golos Text" panose="020B0604020202020204" charset="0"/>
                        </a:rPr>
                        <a:t>Case</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Optimization</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technique</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learning</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rate</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max</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depth</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number of  estimators</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lambda</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algn="ctr"/>
                      <a:r>
                        <a:rPr lang="en-GB" sz="1300" dirty="0">
                          <a:latin typeface="Golos Text" panose="020B0604020202020204" charset="0"/>
                          <a:cs typeface="Golos Text" panose="020B0604020202020204" charset="0"/>
                        </a:rPr>
                        <a:t>alpha</a:t>
                      </a:r>
                      <a:endParaRPr lang="ru-RU" sz="1300" dirty="0">
                        <a:latin typeface="Golos Text" panose="020B0604020202020204" charset="0"/>
                        <a:cs typeface="Golos Text" panose="020B0604020202020204" charset="0"/>
                      </a:endParaRPr>
                    </a:p>
                  </a:txBody>
                  <a:tcPr marL="94024" marR="94024" marT="47013" marB="47013" vert="vert270"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300" b="1" kern="1200" dirty="0">
                          <a:solidFill>
                            <a:schemeClr val="lt1"/>
                          </a:solidFill>
                          <a:effectLst/>
                          <a:latin typeface="Golos Text" panose="020B0604020202020204" charset="0"/>
                          <a:ea typeface="+mn-ea"/>
                          <a:cs typeface="Golos Text" panose="020B0604020202020204" charset="0"/>
                        </a:rPr>
                        <a:t>subsample</a:t>
                      </a:r>
                    </a:p>
                  </a:txBody>
                  <a:tcPr marL="94024" marR="94024" marT="47013" marB="47013" vert="vert270" anchor="ctr"/>
                </a:tc>
                <a:extLst>
                  <a:ext uri="{0D108BD9-81ED-4DB2-BD59-A6C34878D82A}">
                    <a16:rowId xmlns:a16="http://schemas.microsoft.com/office/drawing/2014/main" val="1882849456"/>
                  </a:ext>
                </a:extLst>
              </a:tr>
              <a:tr h="519462">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Grid</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Search</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800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extLst>
                  <a:ext uri="{0D108BD9-81ED-4DB2-BD59-A6C34878D82A}">
                    <a16:rowId xmlns:a16="http://schemas.microsoft.com/office/drawing/2014/main" val="1280626913"/>
                  </a:ext>
                </a:extLst>
              </a:tr>
              <a:tr h="519462">
                <a:tc>
                  <a:txBody>
                    <a:bodyPr/>
                    <a:lstStyle/>
                    <a:p>
                      <a:pPr algn="ctr"/>
                      <a:r>
                        <a:rPr lang="en-GB" sz="1300" dirty="0">
                          <a:latin typeface="Golos Text" panose="020B0604020202020204" charset="0"/>
                          <a:cs typeface="Golos Text" panose="020B0604020202020204" charset="0"/>
                        </a:rPr>
                        <a:t>2</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GB" sz="1300" dirty="0">
                          <a:latin typeface="Golos Text" panose="020B0604020202020204" charset="0"/>
                          <a:cs typeface="Golos Text" panose="020B0604020202020204" charset="0"/>
                        </a:rPr>
                        <a:t>Grid</a:t>
                      </a:r>
                      <a:br>
                        <a:rPr lang="en-GB" sz="1300" dirty="0">
                          <a:latin typeface="Golos Text" panose="020B0604020202020204" charset="0"/>
                          <a:cs typeface="Golos Text" panose="020B0604020202020204" charset="0"/>
                        </a:rPr>
                      </a:br>
                      <a:r>
                        <a:rPr lang="en-GB" sz="1300" dirty="0">
                          <a:latin typeface="Golos Text" panose="020B0604020202020204" charset="0"/>
                          <a:cs typeface="Golos Text" panose="020B0604020202020204" charset="0"/>
                        </a:rPr>
                        <a:t>Search</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0.215</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8</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800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0.1</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a:latin typeface="Golos Text" panose="020B0604020202020204" charset="0"/>
                          <a:cs typeface="Golos Text" panose="020B0604020202020204" charset="0"/>
                        </a:rPr>
                        <a:t>1</a:t>
                      </a:r>
                      <a:endParaRPr lang="ru-RU" sz="1300" dirty="0">
                        <a:latin typeface="Golos Text" panose="020B0604020202020204" charset="0"/>
                        <a:cs typeface="Golos Text" panose="020B0604020202020204" charset="0"/>
                      </a:endParaRPr>
                    </a:p>
                  </a:txBody>
                  <a:tcPr marL="94024" marR="94024" marT="47013" marB="47013" anchor="ctr"/>
                </a:tc>
                <a:extLst>
                  <a:ext uri="{0D108BD9-81ED-4DB2-BD59-A6C34878D82A}">
                    <a16:rowId xmlns:a16="http://schemas.microsoft.com/office/drawing/2014/main" val="3271178626"/>
                  </a:ext>
                </a:extLst>
              </a:tr>
              <a:tr h="519462">
                <a:tc>
                  <a:txBody>
                    <a:bodyPr/>
                    <a:lstStyle/>
                    <a:p>
                      <a:pPr algn="ctr"/>
                      <a:r>
                        <a:rPr lang="en-GB" sz="1300" dirty="0">
                          <a:latin typeface="Golos Text" panose="020B0604020202020204" charset="0"/>
                          <a:cs typeface="Golos Text" panose="020B0604020202020204" charset="0"/>
                        </a:rPr>
                        <a:t>3</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GB" sz="1300" dirty="0" err="1">
                          <a:latin typeface="Golos Text" panose="020B0604020202020204" charset="0"/>
                          <a:cs typeface="Golos Text" panose="020B0604020202020204" charset="0"/>
                        </a:rPr>
                        <a:t>Optuna</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ru-RU" sz="1300" dirty="0">
                          <a:latin typeface="Golos Text" panose="020B0604020202020204" charset="0"/>
                          <a:cs typeface="Golos Text" panose="020B0604020202020204" charset="0"/>
                        </a:rPr>
                        <a:t>0.129</a:t>
                      </a:r>
                    </a:p>
                  </a:txBody>
                  <a:tcPr marL="94024" marR="94024" marT="47013" marB="47013" anchor="ctr"/>
                </a:tc>
                <a:tc>
                  <a:txBody>
                    <a:bodyPr/>
                    <a:lstStyle/>
                    <a:p>
                      <a:pPr algn="ctr"/>
                      <a:r>
                        <a:rPr lang="en-US" sz="1300" dirty="0">
                          <a:latin typeface="Golos Text" panose="020B0604020202020204" charset="0"/>
                          <a:cs typeface="Golos Text" panose="020B0604020202020204" charset="0"/>
                        </a:rPr>
                        <a:t>7</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US" sz="1300" dirty="0">
                          <a:latin typeface="Golos Text" panose="020B0604020202020204" charset="0"/>
                          <a:cs typeface="Golos Text" panose="020B0604020202020204" charset="0"/>
                        </a:rPr>
                        <a:t>1000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ru-RU" sz="1300" dirty="0">
                          <a:latin typeface="Golos Text" panose="020B0604020202020204" charset="0"/>
                          <a:cs typeface="Golos Text" panose="020B0604020202020204" charset="0"/>
                        </a:rPr>
                        <a:t>0.464</a:t>
                      </a:r>
                    </a:p>
                  </a:txBody>
                  <a:tcPr marL="94024" marR="94024" marT="47013" marB="47013" anchor="ctr"/>
                </a:tc>
                <a:tc>
                  <a:txBody>
                    <a:bodyPr/>
                    <a:lstStyle/>
                    <a:p>
                      <a:pPr algn="ctr"/>
                      <a:r>
                        <a:rPr lang="en-US" sz="1300" dirty="0">
                          <a:latin typeface="Golos Text" panose="020B0604020202020204" charset="0"/>
                          <a:cs typeface="Golos Text" panose="020B0604020202020204" charset="0"/>
                        </a:rPr>
                        <a:t>10</a:t>
                      </a:r>
                      <a:endParaRPr lang="ru-RU" sz="1300" dirty="0">
                        <a:latin typeface="Golos Text" panose="020B0604020202020204" charset="0"/>
                        <a:cs typeface="Golos Text" panose="020B0604020202020204" charset="0"/>
                      </a:endParaRPr>
                    </a:p>
                  </a:txBody>
                  <a:tcPr marL="94024" marR="94024" marT="47013" marB="47013" anchor="ctr"/>
                </a:tc>
                <a:tc>
                  <a:txBody>
                    <a:bodyPr/>
                    <a:lstStyle/>
                    <a:p>
                      <a:pPr algn="ctr"/>
                      <a:r>
                        <a:rPr lang="en-US" sz="1300" dirty="0">
                          <a:latin typeface="Golos Text" panose="020B0604020202020204" charset="0"/>
                          <a:cs typeface="Golos Text" panose="020B0604020202020204" charset="0"/>
                        </a:rPr>
                        <a:t>0.6</a:t>
                      </a:r>
                      <a:endParaRPr lang="ru-RU" sz="1300" dirty="0">
                        <a:latin typeface="Golos Text" panose="020B0604020202020204" charset="0"/>
                        <a:cs typeface="Golos Text" panose="020B0604020202020204" charset="0"/>
                      </a:endParaRPr>
                    </a:p>
                  </a:txBody>
                  <a:tcPr marL="94024" marR="94024" marT="47013" marB="47013" anchor="ctr"/>
                </a:tc>
                <a:extLst>
                  <a:ext uri="{0D108BD9-81ED-4DB2-BD59-A6C34878D82A}">
                    <a16:rowId xmlns:a16="http://schemas.microsoft.com/office/drawing/2014/main" val="1439574660"/>
                  </a:ext>
                </a:extLst>
              </a:tr>
            </a:tbl>
          </a:graphicData>
        </a:graphic>
      </p:graphicFrame>
      <p:sp>
        <p:nvSpPr>
          <p:cNvPr id="9" name="Google Shape;161;p26">
            <a:extLst>
              <a:ext uri="{FF2B5EF4-FFF2-40B4-BE49-F238E27FC236}">
                <a16:creationId xmlns:a16="http://schemas.microsoft.com/office/drawing/2014/main" id="{4A5AE4EE-68CB-4F39-A8E2-A337606EEF51}"/>
              </a:ext>
            </a:extLst>
          </p:cNvPr>
          <p:cNvSpPr txBox="1"/>
          <p:nvPr/>
        </p:nvSpPr>
        <p:spPr>
          <a:xfrm>
            <a:off x="7058625" y="2916739"/>
            <a:ext cx="1853747"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Best sets of parameters found after optimization</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2759242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8. Best Results</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1</a:t>
            </a:r>
            <a:r>
              <a:rPr lang="en-GB" sz="2000" b="1" dirty="0">
                <a:latin typeface="Calibri"/>
                <a:ea typeface="Calibri"/>
                <a:cs typeface="Calibri"/>
                <a:sym typeface="Calibri"/>
              </a:rPr>
              <a:t>8</a:t>
            </a:r>
            <a:endParaRPr sz="2000" b="0" i="0" u="none" strike="noStrike" cap="none" dirty="0">
              <a:solidFill>
                <a:schemeClr val="tx1"/>
              </a:solidFill>
              <a:latin typeface="Calibri"/>
              <a:ea typeface="Calibri"/>
              <a:cs typeface="Calibri"/>
              <a:sym typeface="Calibri"/>
            </a:endParaRPr>
          </a:p>
        </p:txBody>
      </p:sp>
      <p:graphicFrame>
        <p:nvGraphicFramePr>
          <p:cNvPr id="6" name="Таблица 5">
            <a:extLst>
              <a:ext uri="{FF2B5EF4-FFF2-40B4-BE49-F238E27FC236}">
                <a16:creationId xmlns:a16="http://schemas.microsoft.com/office/drawing/2014/main" id="{14364AC5-A450-43D1-A056-FAF6C536BC61}"/>
              </a:ext>
            </a:extLst>
          </p:cNvPr>
          <p:cNvGraphicFramePr>
            <a:graphicFrameLocks noGrp="1"/>
          </p:cNvGraphicFramePr>
          <p:nvPr>
            <p:extLst>
              <p:ext uri="{D42A27DB-BD31-4B8C-83A1-F6EECF244321}">
                <p14:modId xmlns:p14="http://schemas.microsoft.com/office/powerpoint/2010/main" val="2950638831"/>
              </p:ext>
            </p:extLst>
          </p:nvPr>
        </p:nvGraphicFramePr>
        <p:xfrm>
          <a:off x="249223" y="1021083"/>
          <a:ext cx="8342840" cy="3388780"/>
        </p:xfrm>
        <a:graphic>
          <a:graphicData uri="http://schemas.openxmlformats.org/drawingml/2006/table">
            <a:tbl>
              <a:tblPr firstRow="1" firstCol="1" bandRow="1">
                <a:tableStyleId>{5C22544A-7EE6-4342-B048-85BDC9FD1C3A}</a:tableStyleId>
              </a:tblPr>
              <a:tblGrid>
                <a:gridCol w="668453">
                  <a:extLst>
                    <a:ext uri="{9D8B030D-6E8A-4147-A177-3AD203B41FA5}">
                      <a16:colId xmlns:a16="http://schemas.microsoft.com/office/drawing/2014/main" val="92998780"/>
                    </a:ext>
                  </a:extLst>
                </a:gridCol>
                <a:gridCol w="1074413">
                  <a:extLst>
                    <a:ext uri="{9D8B030D-6E8A-4147-A177-3AD203B41FA5}">
                      <a16:colId xmlns:a16="http://schemas.microsoft.com/office/drawing/2014/main" val="3773059715"/>
                    </a:ext>
                  </a:extLst>
                </a:gridCol>
                <a:gridCol w="1332922">
                  <a:extLst>
                    <a:ext uri="{9D8B030D-6E8A-4147-A177-3AD203B41FA5}">
                      <a16:colId xmlns:a16="http://schemas.microsoft.com/office/drawing/2014/main" val="4276562723"/>
                    </a:ext>
                  </a:extLst>
                </a:gridCol>
                <a:gridCol w="877842">
                  <a:extLst>
                    <a:ext uri="{9D8B030D-6E8A-4147-A177-3AD203B41FA5}">
                      <a16:colId xmlns:a16="http://schemas.microsoft.com/office/drawing/2014/main" val="3592027863"/>
                    </a:ext>
                  </a:extLst>
                </a:gridCol>
                <a:gridCol w="877842">
                  <a:extLst>
                    <a:ext uri="{9D8B030D-6E8A-4147-A177-3AD203B41FA5}">
                      <a16:colId xmlns:a16="http://schemas.microsoft.com/office/drawing/2014/main" val="1623405477"/>
                    </a:ext>
                  </a:extLst>
                </a:gridCol>
                <a:gridCol w="877842">
                  <a:extLst>
                    <a:ext uri="{9D8B030D-6E8A-4147-A177-3AD203B41FA5}">
                      <a16:colId xmlns:a16="http://schemas.microsoft.com/office/drawing/2014/main" val="3008324075"/>
                    </a:ext>
                  </a:extLst>
                </a:gridCol>
                <a:gridCol w="877842">
                  <a:extLst>
                    <a:ext uri="{9D8B030D-6E8A-4147-A177-3AD203B41FA5}">
                      <a16:colId xmlns:a16="http://schemas.microsoft.com/office/drawing/2014/main" val="3332648771"/>
                    </a:ext>
                  </a:extLst>
                </a:gridCol>
                <a:gridCol w="877842">
                  <a:extLst>
                    <a:ext uri="{9D8B030D-6E8A-4147-A177-3AD203B41FA5}">
                      <a16:colId xmlns:a16="http://schemas.microsoft.com/office/drawing/2014/main" val="148545572"/>
                    </a:ext>
                  </a:extLst>
                </a:gridCol>
                <a:gridCol w="877842">
                  <a:extLst>
                    <a:ext uri="{9D8B030D-6E8A-4147-A177-3AD203B41FA5}">
                      <a16:colId xmlns:a16="http://schemas.microsoft.com/office/drawing/2014/main" val="2236223084"/>
                    </a:ext>
                  </a:extLst>
                </a:gridCol>
              </a:tblGrid>
              <a:tr h="509546">
                <a:tc rowSpan="2">
                  <a:txBody>
                    <a:bodyPr/>
                    <a:lstStyle/>
                    <a:p>
                      <a:pPr algn="ctr"/>
                      <a:r>
                        <a:rPr lang="en-GB" sz="1400" dirty="0">
                          <a:latin typeface="Golos Text" panose="020B0604020202020204" charset="0"/>
                          <a:cs typeface="Golos Text" panose="020B0604020202020204" charset="0"/>
                        </a:rPr>
                        <a:t>Case</a:t>
                      </a:r>
                      <a:endParaRPr lang="ru-RU" sz="1400" dirty="0">
                        <a:latin typeface="Golos Text" panose="020B0604020202020204" charset="0"/>
                        <a:cs typeface="Golos Text" panose="020B0604020202020204" charset="0"/>
                      </a:endParaRPr>
                    </a:p>
                  </a:txBody>
                  <a:tcPr marL="106536" marR="106536" marT="53268" marB="53268" anchor="ctr"/>
                </a:tc>
                <a:tc rowSpan="2">
                  <a:txBody>
                    <a:bodyPr/>
                    <a:lstStyle/>
                    <a:p>
                      <a:pPr algn="ctr"/>
                      <a:r>
                        <a:rPr lang="en-US" sz="1400" dirty="0">
                          <a:latin typeface="Golos Text" panose="020B0604020202020204" charset="0"/>
                          <a:cs typeface="Golos Text" panose="020B0604020202020204" charset="0"/>
                        </a:rPr>
                        <a:t>Model</a:t>
                      </a:r>
                      <a:endParaRPr lang="ru-RU" sz="1400" dirty="0">
                        <a:latin typeface="Golos Text" panose="020B0604020202020204" charset="0"/>
                        <a:cs typeface="Golos Text" panose="020B0604020202020204" charset="0"/>
                      </a:endParaRPr>
                    </a:p>
                  </a:txBody>
                  <a:tcPr marL="106536" marR="106536" marT="53268" marB="53268" anchor="ctr"/>
                </a:tc>
                <a:tc rowSpan="2">
                  <a:txBody>
                    <a:bodyPr/>
                    <a:lstStyle/>
                    <a:p>
                      <a:pPr algn="ctr"/>
                      <a:r>
                        <a:rPr lang="en-US" sz="1400" dirty="0">
                          <a:latin typeface="Golos Text" panose="020B0604020202020204" charset="0"/>
                          <a:cs typeface="Golos Text" panose="020B0604020202020204" charset="0"/>
                        </a:rPr>
                        <a:t>Optimization technique</a:t>
                      </a:r>
                      <a:endParaRPr lang="ru-RU" sz="1400" dirty="0">
                        <a:latin typeface="Golos Text" panose="020B0604020202020204" charset="0"/>
                        <a:cs typeface="Golos Text" panose="020B0604020202020204" charset="0"/>
                      </a:endParaRPr>
                    </a:p>
                  </a:txBody>
                  <a:tcPr marL="106536" marR="106536" marT="53268" marB="53268" anchor="ctr"/>
                </a:tc>
                <a:tc gridSpan="3">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Custom Score</a:t>
                      </a: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Score</a:t>
                      </a:r>
                      <a:br>
                        <a:rPr lang="en-US" sz="1400" b="1" kern="1200" dirty="0">
                          <a:solidFill>
                            <a:schemeClr val="lt1"/>
                          </a:solidFill>
                          <a:effectLst/>
                          <a:latin typeface="Golos Text" panose="020B0604020202020204" charset="0"/>
                          <a:ea typeface="+mn-ea"/>
                          <a:cs typeface="Golos Text" panose="020B0604020202020204" charset="0"/>
                        </a:rPr>
                      </a:br>
                      <a:r>
                        <a:rPr lang="en-US" sz="1400" b="1" kern="1200" dirty="0">
                          <a:solidFill>
                            <a:schemeClr val="lt1"/>
                          </a:solidFill>
                          <a:effectLst/>
                          <a:latin typeface="Golos Text" panose="020B0604020202020204" charset="0"/>
                          <a:ea typeface="+mn-ea"/>
                          <a:cs typeface="Golos Text" panose="020B0604020202020204" charset="0"/>
                        </a:rPr>
                        <a:t>(</a:t>
                      </a:r>
                      <a:r>
                        <a:rPr lang="en-US" sz="1400" b="1" kern="1200" dirty="0" err="1">
                          <a:solidFill>
                            <a:schemeClr val="lt1"/>
                          </a:solidFill>
                          <a:effectLst/>
                          <a:latin typeface="Golos Text" panose="020B0604020202020204" charset="0"/>
                          <a:ea typeface="+mn-ea"/>
                          <a:cs typeface="Golos Text" panose="020B0604020202020204" charset="0"/>
                        </a:rPr>
                        <a:t>val</a:t>
                      </a:r>
                      <a:r>
                        <a:rPr lang="en-US" sz="1400" b="1" kern="1200" dirty="0">
                          <a:solidFill>
                            <a:schemeClr val="lt1"/>
                          </a:solidFill>
                          <a:effectLst/>
                          <a:latin typeface="Golos Text" panose="020B0604020202020204" charset="0"/>
                          <a:ea typeface="+mn-ea"/>
                          <a:cs typeface="Golos Text" panose="020B0604020202020204" charset="0"/>
                        </a:rPr>
                        <a:t>)</a:t>
                      </a: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Score</a:t>
                      </a:r>
                      <a:br>
                        <a:rPr lang="en-US" sz="1400" b="1" kern="1200" dirty="0">
                          <a:solidFill>
                            <a:schemeClr val="lt1"/>
                          </a:solidFill>
                          <a:effectLst/>
                          <a:latin typeface="Golos Text" panose="020B0604020202020204" charset="0"/>
                          <a:ea typeface="+mn-ea"/>
                          <a:cs typeface="Golos Text" panose="020B0604020202020204" charset="0"/>
                        </a:rPr>
                      </a:br>
                      <a:r>
                        <a:rPr lang="en-US" sz="1400" b="1" kern="1200" dirty="0">
                          <a:solidFill>
                            <a:schemeClr val="lt1"/>
                          </a:solidFill>
                          <a:effectLst/>
                          <a:latin typeface="Golos Text" panose="020B0604020202020204" charset="0"/>
                          <a:ea typeface="+mn-ea"/>
                          <a:cs typeface="Golos Text" panose="020B0604020202020204" charset="0"/>
                        </a:rPr>
                        <a:t>(test)</a:t>
                      </a:r>
                    </a:p>
                  </a:txBody>
                  <a:tcPr marL="106536" marR="106536" marT="53268" marB="53268" anchor="ctr"/>
                </a:tc>
                <a:tc gridSpan="3">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MAE</a:t>
                      </a: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1400" b="1" kern="1200" dirty="0">
                        <a:solidFill>
                          <a:schemeClr val="lt1"/>
                        </a:solidFill>
                        <a:effectLst/>
                        <a:latin typeface="Golos Text" panose="020B0604020202020204" charset="0"/>
                        <a:ea typeface="+mn-ea"/>
                        <a:cs typeface="Golos Text" panose="020B0604020202020204" charset="0"/>
                      </a:endParaRPr>
                    </a:p>
                  </a:txBody>
                  <a:tcPr marL="106536" marR="106536" marT="53268" marB="53268" anchor="ctr"/>
                </a:tc>
                <a:tc hMerge="1">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1400" b="1" kern="1200" dirty="0">
                        <a:solidFill>
                          <a:schemeClr val="lt1"/>
                        </a:solidFill>
                        <a:effectLst/>
                        <a:latin typeface="Golos Text" panose="020B0604020202020204" charset="0"/>
                        <a:ea typeface="+mn-ea"/>
                        <a:cs typeface="Golos Text" panose="020B0604020202020204" charset="0"/>
                      </a:endParaRPr>
                    </a:p>
                  </a:txBody>
                  <a:tcPr marL="106536" marR="106536" marT="53268" marB="53268" anchor="ctr"/>
                </a:tc>
                <a:extLst>
                  <a:ext uri="{0D108BD9-81ED-4DB2-BD59-A6C34878D82A}">
                    <a16:rowId xmlns:a16="http://schemas.microsoft.com/office/drawing/2014/main" val="1882849456"/>
                  </a:ext>
                </a:extLst>
              </a:tr>
              <a:tr h="420989">
                <a:tc vMerge="1">
                  <a:txBody>
                    <a:bodyPr/>
                    <a:lstStyle/>
                    <a:p>
                      <a:pPr algn="ctr"/>
                      <a:endParaRPr lang="ru-RU" sz="1400" dirty="0">
                        <a:latin typeface="Golos Text" panose="020B0604020202020204" charset="0"/>
                        <a:cs typeface="Golos Text" panose="020B0604020202020204" charset="0"/>
                      </a:endParaRPr>
                    </a:p>
                  </a:txBody>
                  <a:tcPr marL="106536" marR="106536" marT="53268" marB="53268" anchor="ctr"/>
                </a:tc>
                <a:tc vMerge="1">
                  <a:txBody>
                    <a:bodyPr/>
                    <a:lstStyle/>
                    <a:p>
                      <a:endParaRPr lang="ru-RU"/>
                    </a:p>
                  </a:txBody>
                  <a:tcPr/>
                </a:tc>
                <a:tc vMerge="1">
                  <a:txBody>
                    <a:bodyPr/>
                    <a:lstStyle/>
                    <a:p>
                      <a:pPr algn="ct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Train</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Val</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Test</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Train</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Val</a:t>
                      </a:r>
                    </a:p>
                  </a:txBody>
                  <a:tcPr marL="106536" marR="106536" marT="53268" marB="53268" anchor="ctr">
                    <a:solidFill>
                      <a:srgbClr val="00B0F0"/>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1" kern="1200" dirty="0">
                          <a:solidFill>
                            <a:schemeClr val="lt1"/>
                          </a:solidFill>
                          <a:effectLst/>
                          <a:latin typeface="Golos Text" panose="020B0604020202020204" charset="0"/>
                          <a:ea typeface="+mn-ea"/>
                          <a:cs typeface="Golos Text" panose="020B0604020202020204" charset="0"/>
                        </a:rPr>
                        <a:t>Test</a:t>
                      </a:r>
                    </a:p>
                  </a:txBody>
                  <a:tcPr marL="106536" marR="106536" marT="53268" marB="53268" anchor="ctr">
                    <a:solidFill>
                      <a:srgbClr val="00B0F0"/>
                    </a:solidFill>
                  </a:tcPr>
                </a:tc>
                <a:extLst>
                  <a:ext uri="{0D108BD9-81ED-4DB2-BD59-A6C34878D82A}">
                    <a16:rowId xmlns:a16="http://schemas.microsoft.com/office/drawing/2014/main" val="3530340689"/>
                  </a:ext>
                </a:extLst>
              </a:tr>
              <a:tr h="491649">
                <a:tc>
                  <a:txBody>
                    <a:bodyPr/>
                    <a:lstStyle/>
                    <a:p>
                      <a:pPr algn="ctr"/>
                      <a:r>
                        <a:rPr lang="en-GB" sz="1400" dirty="0">
                          <a:latin typeface="Golos Text" panose="020B0604020202020204" charset="0"/>
                          <a:cs typeface="Golos Text" panose="020B0604020202020204" charset="0"/>
                        </a:rPr>
                        <a:t>-</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a:latin typeface="Golos Text" panose="020B0604020202020204" charset="0"/>
                          <a:cs typeface="Golos Text" panose="020B0604020202020204" charset="0"/>
                        </a:rPr>
                        <a:t>Dummy</a:t>
                      </a:r>
                      <a:br>
                        <a:rPr lang="en-US" sz="1200" b="0" dirty="0">
                          <a:latin typeface="Golos Text" panose="020B0604020202020204" charset="0"/>
                          <a:cs typeface="Golos Text" panose="020B0604020202020204" charset="0"/>
                        </a:rPr>
                      </a:br>
                      <a:r>
                        <a:rPr lang="en-US" sz="1200" b="0" dirty="0">
                          <a:latin typeface="Golos Text" panose="020B0604020202020204" charset="0"/>
                          <a:cs typeface="Golos Text" panose="020B0604020202020204" charset="0"/>
                        </a:rPr>
                        <a:t>Regressor</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a:latin typeface="Golos Text" panose="020B0604020202020204" charset="0"/>
                          <a:cs typeface="Golos Text" panose="020B0604020202020204" charset="0"/>
                        </a:rPr>
                        <a: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0.751</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3.223</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3.152</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1.752</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7.516</a:t>
                      </a: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7.351</a:t>
                      </a:r>
                      <a:endParaRPr lang="ru-RU" sz="1200" b="0"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1280626913"/>
                  </a:ext>
                </a:extLst>
              </a:tr>
              <a:tr h="491649">
                <a:tc>
                  <a:txBody>
                    <a:bodyPr/>
                    <a:lstStyle/>
                    <a:p>
                      <a:pPr algn="ctr"/>
                      <a:r>
                        <a:rPr lang="en-GB" sz="1400" dirty="0">
                          <a:latin typeface="Golos Text" panose="020B0604020202020204" charset="0"/>
                          <a:cs typeface="Golos Text" panose="020B0604020202020204" charset="0"/>
                        </a:rPr>
                        <a:t>-</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b="0" dirty="0">
                          <a:latin typeface="Golos Text" panose="020B0604020202020204" charset="0"/>
                          <a:cs typeface="Golos Text" panose="020B0604020202020204" charset="0"/>
                        </a:rPr>
                        <a: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0.445</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1.075</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0.976</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1.145</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4.510</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4.40</a:t>
                      </a:r>
                      <a:r>
                        <a:rPr lang="en-GB" sz="1200" b="0" dirty="0">
                          <a:latin typeface="Golos Text" panose="020B0604020202020204" charset="0"/>
                          <a:cs typeface="Golos Text" panose="020B0604020202020204" charset="0"/>
                        </a:rPr>
                        <a:t>4</a:t>
                      </a:r>
                      <a:endParaRPr lang="ru-RU" sz="1200" b="0"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3271178626"/>
                  </a:ext>
                </a:extLst>
              </a:tr>
              <a:tr h="491649">
                <a:tc>
                  <a:txBody>
                    <a:bodyPr/>
                    <a:lstStyle/>
                    <a:p>
                      <a:pPr algn="ctr"/>
                      <a:r>
                        <a:rPr lang="en-GB" sz="1400" dirty="0">
                          <a:latin typeface="Golos Text" panose="020B0604020202020204" charset="0"/>
                          <a:cs typeface="Golos Text" panose="020B0604020202020204" charset="0"/>
                        </a:rPr>
                        <a:t>1</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Grid Search</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0.33</a:t>
                      </a:r>
                      <a:r>
                        <a:rPr lang="en-US" sz="1200" b="1" dirty="0">
                          <a:latin typeface="Golos Text" panose="020B0604020202020204" charset="0"/>
                          <a:cs typeface="Golos Text" panose="020B0604020202020204" charset="0"/>
                        </a:rPr>
                        <a:t>6</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0.861</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0.79</a:t>
                      </a:r>
                      <a:r>
                        <a:rPr lang="en-GB" sz="1200" b="0" dirty="0">
                          <a:latin typeface="Golos Text" panose="020B0604020202020204" charset="0"/>
                          <a:cs typeface="Golos Text" panose="020B0604020202020204" charset="0"/>
                        </a:rPr>
                        <a:t>6</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0.817</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4.098</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3.91</a:t>
                      </a:r>
                      <a:r>
                        <a:rPr lang="en-GB" sz="1200" b="0" dirty="0">
                          <a:latin typeface="Golos Text" panose="020B0604020202020204" charset="0"/>
                          <a:cs typeface="Golos Text" panose="020B0604020202020204" charset="0"/>
                        </a:rPr>
                        <a:t>9</a:t>
                      </a:r>
                      <a:endParaRPr lang="ru-RU" sz="1200" b="0"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1439574660"/>
                  </a:ext>
                </a:extLst>
              </a:tr>
              <a:tr h="491649">
                <a:tc>
                  <a:txBody>
                    <a:bodyPr/>
                    <a:lstStyle/>
                    <a:p>
                      <a:pPr algn="ctr"/>
                      <a:r>
                        <a:rPr lang="en-GB" sz="1400" dirty="0">
                          <a:latin typeface="Golos Text" panose="020B0604020202020204" charset="0"/>
                          <a:cs typeface="Golos Text" panose="020B0604020202020204" charset="0"/>
                        </a:rPr>
                        <a:t>2</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GB" sz="1200" b="0" dirty="0">
                          <a:latin typeface="Golos Text" panose="020B0604020202020204" charset="0"/>
                          <a:cs typeface="Golos Text" panose="020B0604020202020204" charset="0"/>
                        </a:rPr>
                        <a:t>Grid Search</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0.352</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0.870</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0.805</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0.855</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4.082</a:t>
                      </a: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3.95</a:t>
                      </a:r>
                      <a:r>
                        <a:rPr lang="en-GB" sz="1200" b="0" dirty="0">
                          <a:latin typeface="Golos Text" panose="020B0604020202020204" charset="0"/>
                          <a:cs typeface="Golos Text" panose="020B0604020202020204" charset="0"/>
                        </a:rPr>
                        <a:t>4</a:t>
                      </a:r>
                      <a:endParaRPr lang="ru-RU" sz="1200" b="0"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2079933736"/>
                  </a:ext>
                </a:extLst>
              </a:tr>
              <a:tr h="491649">
                <a:tc>
                  <a:txBody>
                    <a:bodyPr/>
                    <a:lstStyle/>
                    <a:p>
                      <a:pPr algn="ctr"/>
                      <a:r>
                        <a:rPr lang="en-US" sz="1400" dirty="0">
                          <a:latin typeface="Golos Text" panose="020B0604020202020204" charset="0"/>
                          <a:cs typeface="Golos Text" panose="020B0604020202020204" charset="0"/>
                        </a:rPr>
                        <a:t>3</a:t>
                      </a:r>
                      <a:endParaRPr lang="ru-RU" sz="1400" dirty="0">
                        <a:latin typeface="Golos Text" panose="020B0604020202020204" charset="0"/>
                        <a:cs typeface="Golos Text" panose="020B0604020202020204" charset="0"/>
                      </a:endParaRPr>
                    </a:p>
                  </a:txBody>
                  <a:tcPr marL="106536" marR="106536" marT="53268" marB="53268" anchor="ctr"/>
                </a:tc>
                <a:tc>
                  <a:txBody>
                    <a:bodyPr/>
                    <a:lstStyle/>
                    <a:p>
                      <a:pPr algn="ctr"/>
                      <a:r>
                        <a:rPr lang="en-US" sz="1200" b="0" dirty="0" err="1">
                          <a:latin typeface="Golos Text" panose="020B0604020202020204" charset="0"/>
                          <a:cs typeface="Golos Text" panose="020B0604020202020204" charset="0"/>
                        </a:rPr>
                        <a:t>xgboost</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err="1">
                          <a:latin typeface="Golos Text" panose="020B0604020202020204" charset="0"/>
                          <a:cs typeface="Golos Text" panose="020B0604020202020204" charset="0"/>
                        </a:rPr>
                        <a:t>Optuna</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0" dirty="0">
                          <a:latin typeface="Golos Text" panose="020B0604020202020204" charset="0"/>
                          <a:cs typeface="Golos Text" panose="020B0604020202020204" charset="0"/>
                        </a:rPr>
                        <a:t>0.373</a:t>
                      </a:r>
                    </a:p>
                  </a:txBody>
                  <a:tcPr marL="106536" marR="106536" marT="53268" marB="53268" anchor="ctr"/>
                </a:tc>
                <a:tc>
                  <a:txBody>
                    <a:bodyPr/>
                    <a:lstStyle/>
                    <a:p>
                      <a:pPr algn="ctr"/>
                      <a:r>
                        <a:rPr lang="en-GB" sz="1200" b="1" dirty="0">
                          <a:latin typeface="Golos Text" panose="020B0604020202020204" charset="0"/>
                          <a:cs typeface="Golos Text" panose="020B0604020202020204" charset="0"/>
                        </a:rPr>
                        <a:t>0.860</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0.79</a:t>
                      </a:r>
                      <a:r>
                        <a:rPr lang="en-US" sz="1200" b="1" dirty="0">
                          <a:latin typeface="Golos Text" panose="020B0604020202020204" charset="0"/>
                          <a:cs typeface="Golos Text" panose="020B0604020202020204" charset="0"/>
                        </a:rPr>
                        <a:t>1</a:t>
                      </a:r>
                      <a:endParaRPr lang="ru-RU" sz="1200" b="1" dirty="0">
                        <a:latin typeface="Golos Text" panose="020B0604020202020204" charset="0"/>
                        <a:cs typeface="Golos Text" panose="020B0604020202020204" charset="0"/>
                      </a:endParaRPr>
                    </a:p>
                  </a:txBody>
                  <a:tcPr marL="106536" marR="106536" marT="53268" marB="53268" anchor="ctr"/>
                </a:tc>
                <a:tc>
                  <a:txBody>
                    <a:bodyPr/>
                    <a:lstStyle/>
                    <a:p>
                      <a:pPr algn="ctr"/>
                      <a:r>
                        <a:rPr lang="en-GB" sz="1200" b="0" dirty="0">
                          <a:latin typeface="Golos Text" panose="020B0604020202020204" charset="0"/>
                          <a:cs typeface="Golos Text" panose="020B0604020202020204" charset="0"/>
                        </a:rPr>
                        <a:t>0.917</a:t>
                      </a:r>
                      <a:endParaRPr lang="ru-RU" sz="1200" b="0" dirty="0">
                        <a:latin typeface="Golos Text" panose="020B0604020202020204" charset="0"/>
                        <a:cs typeface="Golos Text" panose="020B0604020202020204" charset="0"/>
                      </a:endParaRP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4.020</a:t>
                      </a:r>
                    </a:p>
                  </a:txBody>
                  <a:tcPr marL="106536" marR="106536" marT="53268" marB="53268" anchor="ctr"/>
                </a:tc>
                <a:tc>
                  <a:txBody>
                    <a:bodyPr/>
                    <a:lstStyle/>
                    <a:p>
                      <a:pPr algn="ctr"/>
                      <a:r>
                        <a:rPr lang="ru-RU" sz="1200" b="1" dirty="0">
                          <a:latin typeface="Golos Text" panose="020B0604020202020204" charset="0"/>
                          <a:cs typeface="Golos Text" panose="020B0604020202020204" charset="0"/>
                        </a:rPr>
                        <a:t>3.86</a:t>
                      </a:r>
                      <a:r>
                        <a:rPr lang="en-GB" sz="1200" b="1" dirty="0">
                          <a:latin typeface="Golos Text" panose="020B0604020202020204" charset="0"/>
                          <a:cs typeface="Golos Text" panose="020B0604020202020204" charset="0"/>
                        </a:rPr>
                        <a:t>3</a:t>
                      </a:r>
                      <a:endParaRPr lang="ru-RU" sz="1200" b="1" dirty="0">
                        <a:latin typeface="Golos Text" panose="020B0604020202020204" charset="0"/>
                        <a:cs typeface="Golos Text" panose="020B0604020202020204" charset="0"/>
                      </a:endParaRPr>
                    </a:p>
                  </a:txBody>
                  <a:tcPr marL="106536" marR="106536" marT="53268" marB="53268" anchor="ctr"/>
                </a:tc>
                <a:extLst>
                  <a:ext uri="{0D108BD9-81ED-4DB2-BD59-A6C34878D82A}">
                    <a16:rowId xmlns:a16="http://schemas.microsoft.com/office/drawing/2014/main" val="3546840100"/>
                  </a:ext>
                </a:extLst>
              </a:tr>
            </a:tbl>
          </a:graphicData>
        </a:graphic>
      </p:graphicFrame>
      <p:sp>
        <p:nvSpPr>
          <p:cNvPr id="8" name="Google Shape;161;p26">
            <a:extLst>
              <a:ext uri="{FF2B5EF4-FFF2-40B4-BE49-F238E27FC236}">
                <a16:creationId xmlns:a16="http://schemas.microsoft.com/office/drawing/2014/main" id="{4095B60D-693E-4EDD-9D82-D5C519074E62}"/>
              </a:ext>
            </a:extLst>
          </p:cNvPr>
          <p:cNvSpPr txBox="1"/>
          <p:nvPr/>
        </p:nvSpPr>
        <p:spPr>
          <a:xfrm>
            <a:off x="1227438" y="4564594"/>
            <a:ext cx="6087763"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Results</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11753213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8. Best results</a:t>
            </a:r>
            <a:endParaRPr lang="en-US" sz="2800" b="1" dirty="0"/>
          </a:p>
        </p:txBody>
      </p:sp>
      <p:sp>
        <p:nvSpPr>
          <p:cNvPr id="6" name="Google Shape;161;p26">
            <a:extLst>
              <a:ext uri="{FF2B5EF4-FFF2-40B4-BE49-F238E27FC236}">
                <a16:creationId xmlns:a16="http://schemas.microsoft.com/office/drawing/2014/main" id="{8B02CB58-EB44-4028-9FC2-7D2F40E93A3A}"/>
              </a:ext>
            </a:extLst>
          </p:cNvPr>
          <p:cNvSpPr txBox="1"/>
          <p:nvPr/>
        </p:nvSpPr>
        <p:spPr>
          <a:xfrm>
            <a:off x="6523632" y="2428171"/>
            <a:ext cx="2388740"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mean score on </a:t>
            </a:r>
            <a:r>
              <a:rPr lang="en-US" sz="1400" b="1" dirty="0">
                <a:solidFill>
                  <a:schemeClr val="dk1"/>
                </a:solidFill>
                <a:latin typeface="Golos Text"/>
                <a:ea typeface="Golos Text"/>
                <a:cs typeface="Golos Text"/>
                <a:sym typeface="Golos Text"/>
              </a:rPr>
              <a:t>test data </a:t>
            </a:r>
            <a:r>
              <a:rPr lang="en-US" sz="1400" dirty="0">
                <a:solidFill>
                  <a:schemeClr val="dk1"/>
                </a:solidFill>
                <a:latin typeface="Golos Text"/>
                <a:ea typeface="Golos Text"/>
                <a:cs typeface="Golos Text"/>
                <a:sym typeface="Golos Text"/>
              </a:rPr>
              <a:t>(grouped by cube)</a:t>
            </a:r>
            <a:endParaRPr sz="1400" dirty="0">
              <a:solidFill>
                <a:schemeClr val="dk1"/>
              </a:solidFill>
              <a:latin typeface="Golos Text"/>
              <a:ea typeface="Golos Text"/>
              <a:cs typeface="Golos Text"/>
              <a:sym typeface="Golos Text"/>
            </a:endParaRPr>
          </a:p>
        </p:txBody>
      </p:sp>
      <p:sp>
        <p:nvSpPr>
          <p:cNvPr id="7" name="Google Shape;145;p25">
            <a:extLst>
              <a:ext uri="{FF2B5EF4-FFF2-40B4-BE49-F238E27FC236}">
                <a16:creationId xmlns:a16="http://schemas.microsoft.com/office/drawing/2014/main" id="{942FE23E-73FE-4663-9ADB-217F71906327}"/>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GB" sz="2000" b="1" dirty="0">
                <a:latin typeface="Calibri"/>
                <a:ea typeface="Calibri"/>
                <a:cs typeface="Calibri"/>
                <a:sym typeface="Calibri"/>
              </a:rPr>
              <a:t>19</a:t>
            </a:r>
            <a:endParaRPr sz="2000" b="0" i="0" u="none" strike="noStrike" cap="none" dirty="0">
              <a:solidFill>
                <a:schemeClr val="tx1"/>
              </a:solidFill>
              <a:latin typeface="Calibri"/>
              <a:ea typeface="Calibri"/>
              <a:cs typeface="Calibri"/>
              <a:sym typeface="Calibri"/>
            </a:endParaRPr>
          </a:p>
        </p:txBody>
      </p:sp>
      <p:pic>
        <p:nvPicPr>
          <p:cNvPr id="18" name="Picture 20">
            <a:extLst>
              <a:ext uri="{FF2B5EF4-FFF2-40B4-BE49-F238E27FC236}">
                <a16:creationId xmlns:a16="http://schemas.microsoft.com/office/drawing/2014/main" id="{172CF1F2-121C-4462-ACA9-0E4D6C95E3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628" y="711899"/>
            <a:ext cx="5756684" cy="4363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6588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2</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z="2800" b="1" dirty="0"/>
              <a:t>1. Task </a:t>
            </a:r>
            <a:r>
              <a:rPr lang="en-GB" sz="2800" b="1" dirty="0"/>
              <a:t>Statement</a:t>
            </a:r>
            <a:endParaRPr lang="en-US" sz="2800" b="1" dirty="0"/>
          </a:p>
        </p:txBody>
      </p:sp>
      <p:sp>
        <p:nvSpPr>
          <p:cNvPr id="14" name="Текст 4">
            <a:extLst>
              <a:ext uri="{FF2B5EF4-FFF2-40B4-BE49-F238E27FC236}">
                <a16:creationId xmlns:a16="http://schemas.microsoft.com/office/drawing/2014/main" id="{6CEA8CFD-1309-4EFA-8FB9-B2BBF99B1782}"/>
              </a:ext>
            </a:extLst>
          </p:cNvPr>
          <p:cNvSpPr txBox="1">
            <a:spLocks/>
          </p:cNvSpPr>
          <p:nvPr/>
        </p:nvSpPr>
        <p:spPr>
          <a:xfrm>
            <a:off x="249224" y="743492"/>
            <a:ext cx="9008076" cy="3734416"/>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dirty="0">
                <a:latin typeface="Golos Text" panose="020B0604020202020204" charset="0"/>
                <a:cs typeface="Golos Text" panose="020B0604020202020204" charset="0"/>
              </a:rPr>
              <a:t>A training </a:t>
            </a:r>
            <a:r>
              <a:rPr lang="en-GB" sz="1800" b="1" dirty="0">
                <a:latin typeface="Golos Text" panose="020B0604020202020204" charset="0"/>
                <a:cs typeface="Golos Text" panose="020B0604020202020204" charset="0"/>
              </a:rPr>
              <a:t>data</a:t>
            </a:r>
            <a:r>
              <a:rPr lang="en-GB" sz="1800" dirty="0">
                <a:latin typeface="Golos Text" panose="020B0604020202020204" charset="0"/>
                <a:cs typeface="Golos Text" panose="020B0604020202020204" charset="0"/>
              </a:rPr>
              <a:t> from one </a:t>
            </a:r>
            <a:r>
              <a:rPr lang="en-GB" sz="1800" b="1" dirty="0">
                <a:latin typeface="Golos Text" panose="020B0604020202020204" charset="0"/>
                <a:cs typeface="Golos Text" panose="020B0604020202020204" charset="0"/>
              </a:rPr>
              <a:t>popular social media </a:t>
            </a:r>
            <a:r>
              <a:rPr lang="en-GB" sz="1800" dirty="0">
                <a:latin typeface="Golos Text" panose="020B0604020202020204" charset="0"/>
                <a:cs typeface="Golos Text" panose="020B0604020202020204" charset="0"/>
              </a:rPr>
              <a:t>is known:</a:t>
            </a:r>
          </a:p>
          <a:p>
            <a:pPr marL="285750" indent="-285750" algn="just">
              <a:buFontTx/>
              <a:buChar char="-"/>
            </a:pPr>
            <a:r>
              <a:rPr lang="en-GB" sz="1800" b="1" dirty="0">
                <a:latin typeface="Golos Text" panose="020B0604020202020204" charset="0"/>
                <a:cs typeface="Golos Text" panose="020B0604020202020204" charset="0"/>
              </a:rPr>
              <a:t>8.5 mil. publications</a:t>
            </a:r>
          </a:p>
          <a:p>
            <a:pPr marL="285750" indent="-285750" algn="just">
              <a:buFontTx/>
              <a:buChar char="-"/>
            </a:pPr>
            <a:r>
              <a:rPr lang="en-GB" sz="1800" b="1" dirty="0">
                <a:latin typeface="Golos Text" panose="020B0604020202020204" charset="0"/>
                <a:cs typeface="Golos Text" panose="020B0604020202020204" charset="0"/>
              </a:rPr>
              <a:t>date</a:t>
            </a:r>
            <a:r>
              <a:rPr lang="en-GB" sz="1800" dirty="0">
                <a:latin typeface="Golos Text" panose="020B0604020202020204" charset="0"/>
                <a:cs typeface="Golos Text" panose="020B0604020202020204" charset="0"/>
              </a:rPr>
              <a:t> is ranging from </a:t>
            </a:r>
            <a:r>
              <a:rPr lang="en-GB" sz="1800" b="1" dirty="0">
                <a:latin typeface="Golos Text" panose="020B0604020202020204" charset="0"/>
                <a:cs typeface="Golos Text" panose="020B0604020202020204" charset="0"/>
              </a:rPr>
              <a:t>01.2019</a:t>
            </a:r>
            <a:r>
              <a:rPr lang="en-GB" sz="1800" dirty="0">
                <a:latin typeface="Golos Text" panose="020B0604020202020204" charset="0"/>
                <a:cs typeface="Golos Text" panose="020B0604020202020204" charset="0"/>
              </a:rPr>
              <a:t> up to </a:t>
            </a:r>
            <a:r>
              <a:rPr lang="en-GB" sz="1800" b="1" dirty="0">
                <a:latin typeface="Golos Text" panose="020B0604020202020204" charset="0"/>
                <a:cs typeface="Golos Text" panose="020B0604020202020204" charset="0"/>
              </a:rPr>
              <a:t>02.2020</a:t>
            </a:r>
            <a:r>
              <a:rPr lang="en-GB" sz="1800" dirty="0">
                <a:latin typeface="Golos Text" panose="020B0604020202020204" charset="0"/>
                <a:cs typeface="Golos Text" panose="020B0604020202020204" charset="0"/>
              </a:rPr>
              <a:t> included</a:t>
            </a:r>
          </a:p>
        </p:txBody>
      </p:sp>
      <p:graphicFrame>
        <p:nvGraphicFramePr>
          <p:cNvPr id="15" name="Таблица 5">
            <a:extLst>
              <a:ext uri="{FF2B5EF4-FFF2-40B4-BE49-F238E27FC236}">
                <a16:creationId xmlns:a16="http://schemas.microsoft.com/office/drawing/2014/main" id="{AE7D9D80-E82A-416C-8F22-5F06D2926986}"/>
              </a:ext>
            </a:extLst>
          </p:cNvPr>
          <p:cNvGraphicFramePr>
            <a:graphicFrameLocks noGrp="1"/>
          </p:cNvGraphicFramePr>
          <p:nvPr>
            <p:extLst>
              <p:ext uri="{D42A27DB-BD31-4B8C-83A1-F6EECF244321}">
                <p14:modId xmlns:p14="http://schemas.microsoft.com/office/powerpoint/2010/main" val="4171732764"/>
              </p:ext>
            </p:extLst>
          </p:nvPr>
        </p:nvGraphicFramePr>
        <p:xfrm>
          <a:off x="304802" y="1795385"/>
          <a:ext cx="6128949" cy="3243612"/>
        </p:xfrm>
        <a:graphic>
          <a:graphicData uri="http://schemas.openxmlformats.org/drawingml/2006/table">
            <a:tbl>
              <a:tblPr firstRow="1" bandRow="1">
                <a:tableStyleId>{5C22544A-7EE6-4342-B048-85BDC9FD1C3A}</a:tableStyleId>
              </a:tblPr>
              <a:tblGrid>
                <a:gridCol w="1409517">
                  <a:extLst>
                    <a:ext uri="{9D8B030D-6E8A-4147-A177-3AD203B41FA5}">
                      <a16:colId xmlns:a16="http://schemas.microsoft.com/office/drawing/2014/main" val="2271268187"/>
                    </a:ext>
                  </a:extLst>
                </a:gridCol>
                <a:gridCol w="4719432">
                  <a:extLst>
                    <a:ext uri="{9D8B030D-6E8A-4147-A177-3AD203B41FA5}">
                      <a16:colId xmlns:a16="http://schemas.microsoft.com/office/drawing/2014/main" val="2970645756"/>
                    </a:ext>
                  </a:extLst>
                </a:gridCol>
              </a:tblGrid>
              <a:tr h="270301">
                <a:tc>
                  <a:txBody>
                    <a:bodyPr/>
                    <a:lstStyle/>
                    <a:p>
                      <a:r>
                        <a:rPr lang="en-GB" sz="1200" b="0" dirty="0">
                          <a:latin typeface="Golos Text" panose="020B0604020202020204" charset="0"/>
                          <a:cs typeface="Golos Text" panose="020B0604020202020204" charset="0"/>
                        </a:rPr>
                        <a:t>Feature</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Description</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3037515674"/>
                  </a:ext>
                </a:extLst>
              </a:tr>
              <a:tr h="270301">
                <a:tc>
                  <a:txBody>
                    <a:bodyPr/>
                    <a:lstStyle/>
                    <a:p>
                      <a:r>
                        <a:rPr lang="en-GB" sz="1200" b="0" dirty="0" err="1">
                          <a:latin typeface="Golos Text" panose="020B0604020202020204" charset="0"/>
                          <a:cs typeface="Golos Text" panose="020B0604020202020204" charset="0"/>
                        </a:rPr>
                        <a:t>lon</a:t>
                      </a:r>
                      <a:r>
                        <a:rPr lang="en-GB" sz="1200" b="0" dirty="0">
                          <a:latin typeface="Golos Text" panose="020B0604020202020204" charset="0"/>
                          <a:cs typeface="Golos Text" panose="020B0604020202020204" charset="0"/>
                        </a:rPr>
                        <a:t>, </a:t>
                      </a:r>
                      <a:r>
                        <a:rPr lang="en-GB" sz="1200" b="0" dirty="0" err="1">
                          <a:latin typeface="Golos Text" panose="020B0604020202020204" charset="0"/>
                          <a:cs typeface="Golos Text" panose="020B0604020202020204" charset="0"/>
                        </a:rPr>
                        <a:t>lat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US" sz="1200" b="0" dirty="0">
                          <a:latin typeface="Golos Text" panose="020B0604020202020204" charset="0"/>
                          <a:cs typeface="Golos Text" panose="020B0604020202020204" charset="0"/>
                        </a:rPr>
                        <a:t>cube coordinates rounded to a 250x250 meter polygon</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447128727"/>
                  </a:ext>
                </a:extLst>
              </a:tr>
              <a:tr h="270301">
                <a:tc>
                  <a:txBody>
                    <a:bodyPr/>
                    <a:lstStyle/>
                    <a:p>
                      <a:r>
                        <a:rPr lang="en-GB" sz="1200" b="0" dirty="0">
                          <a:latin typeface="Golos Text" panose="020B0604020202020204" charset="0"/>
                          <a:cs typeface="Golos Text" panose="020B0604020202020204" charset="0"/>
                        </a:rPr>
                        <a:t>timestamp</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US" sz="1200" b="0" dirty="0">
                          <a:latin typeface="Golos Text" panose="020B0604020202020204" charset="0"/>
                          <a:cs typeface="Golos Text" panose="020B0604020202020204" charset="0"/>
                        </a:rPr>
                        <a:t>publication timestamp to the nearest hour</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197850974"/>
                  </a:ext>
                </a:extLst>
              </a:tr>
              <a:tr h="270301">
                <a:tc>
                  <a:txBody>
                    <a:bodyPr/>
                    <a:lstStyle/>
                    <a:p>
                      <a:r>
                        <a:rPr lang="en-US" sz="1200" b="0" dirty="0" err="1">
                          <a:latin typeface="Golos Text" panose="020B0604020202020204" charset="0"/>
                          <a:cs typeface="Golos Text" panose="020B0604020202020204" charset="0"/>
                        </a:rPr>
                        <a:t>likescount</a:t>
                      </a:r>
                      <a:r>
                        <a:rPr lang="en-US" sz="1200" b="0" dirty="0">
                          <a:latin typeface="Golos Text" panose="020B0604020202020204" charset="0"/>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“likes”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98219156"/>
                  </a:ext>
                </a:extLst>
              </a:tr>
              <a:tr h="270301">
                <a:tc>
                  <a:txBody>
                    <a:bodyPr/>
                    <a:lstStyle/>
                    <a:p>
                      <a:r>
                        <a:rPr lang="ru-RU" sz="1200" b="0" kern="1200" dirty="0" err="1">
                          <a:solidFill>
                            <a:schemeClr val="dk1"/>
                          </a:solidFill>
                          <a:effectLst/>
                          <a:latin typeface="Golos Text" panose="020B0604020202020204" charset="0"/>
                          <a:ea typeface="+mn-ea"/>
                          <a:cs typeface="Golos Text" panose="020B0604020202020204" charset="0"/>
                        </a:rPr>
                        <a:t>commentscount</a:t>
                      </a:r>
                      <a:r>
                        <a:rPr lang="ru-RU" sz="1200" b="0" kern="1200" dirty="0">
                          <a:solidFill>
                            <a:schemeClr val="dk1"/>
                          </a:solidFill>
                          <a:effectLst/>
                          <a:latin typeface="Golos Text" panose="020B0604020202020204" charset="0"/>
                          <a:ea typeface="+mn-ea"/>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200" b="0" dirty="0">
                          <a:latin typeface="Golos Text" panose="020B0604020202020204" charset="0"/>
                          <a:cs typeface="Golos Text" panose="020B0604020202020204" charset="0"/>
                        </a:rPr>
                        <a:t>number of comments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098306955"/>
                  </a:ext>
                </a:extLst>
              </a:tr>
              <a:tr h="270301">
                <a:tc>
                  <a:txBody>
                    <a:bodyPr/>
                    <a:lstStyle/>
                    <a:p>
                      <a:r>
                        <a:rPr lang="en-GB" sz="1200" b="0" dirty="0" err="1">
                          <a:latin typeface="Golos Text" panose="020B0604020202020204" charset="0"/>
                          <a:cs typeface="Golos Text" panose="020B0604020202020204" charset="0"/>
                        </a:rPr>
                        <a:t>symbols_cnt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symbols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2046612577"/>
                  </a:ext>
                </a:extLst>
              </a:tr>
              <a:tr h="270301">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ru-RU" sz="1200" b="0" kern="1200" dirty="0" err="1">
                          <a:solidFill>
                            <a:schemeClr val="dk1"/>
                          </a:solidFill>
                          <a:effectLst/>
                          <a:latin typeface="Golos Text" panose="020B0604020202020204" charset="0"/>
                          <a:ea typeface="+mn-ea"/>
                          <a:cs typeface="Golos Text" panose="020B0604020202020204" charset="0"/>
                        </a:rPr>
                        <a:t>words_cnt</a:t>
                      </a:r>
                      <a:r>
                        <a:rPr lang="ru-RU" sz="1200" b="0" kern="1200" dirty="0">
                          <a:solidFill>
                            <a:schemeClr val="dk1"/>
                          </a:solidFill>
                          <a:effectLst/>
                          <a:latin typeface="Golos Text" panose="020B0604020202020204" charset="0"/>
                          <a:ea typeface="+mn-ea"/>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words (only </a:t>
                      </a:r>
                      <a:r>
                        <a:rPr lang="en-US" sz="1200" b="0" dirty="0">
                          <a:latin typeface="Golos Text" panose="020B0604020202020204" charset="0"/>
                          <a:cs typeface="Golos Text" panose="020B0604020202020204" charset="0"/>
                        </a:rPr>
                        <a:t>meaningful ones)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45233563"/>
                  </a:ext>
                </a:extLst>
              </a:tr>
              <a:tr h="270301">
                <a:tc>
                  <a:txBody>
                    <a:bodyPr/>
                    <a:lstStyle/>
                    <a:p>
                      <a:r>
                        <a:rPr lang="en-GB" sz="1200" b="0" dirty="0" err="1">
                          <a:latin typeface="Golos Text" panose="020B0604020202020204" charset="0"/>
                          <a:cs typeface="Golos Text" panose="020B0604020202020204" charset="0"/>
                        </a:rPr>
                        <a:t>hashtags_cnt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hashtags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417582102"/>
                  </a:ext>
                </a:extLst>
              </a:tr>
              <a:tr h="270301">
                <a:tc>
                  <a:txBody>
                    <a:bodyPr/>
                    <a:lstStyle/>
                    <a:p>
                      <a:r>
                        <a:rPr lang="ru-RU" sz="1200" b="0" kern="1200" dirty="0" err="1">
                          <a:solidFill>
                            <a:schemeClr val="dk1"/>
                          </a:solidFill>
                          <a:effectLst/>
                          <a:latin typeface="Golos Text" panose="020B0604020202020204" charset="0"/>
                          <a:ea typeface="+mn-ea"/>
                          <a:cs typeface="Golos Text" panose="020B0604020202020204" charset="0"/>
                        </a:rPr>
                        <a:t>mentions_cnt</a:t>
                      </a:r>
                      <a:r>
                        <a:rPr lang="ru-RU" sz="1200" b="0" kern="1200" dirty="0">
                          <a:solidFill>
                            <a:schemeClr val="dk1"/>
                          </a:solidFill>
                          <a:effectLst/>
                          <a:latin typeface="Golos Text" panose="020B0604020202020204" charset="0"/>
                          <a:ea typeface="+mn-ea"/>
                          <a:cs typeface="Golos Text" panose="020B0604020202020204" charset="0"/>
                        </a:rPr>
                        <a:t> </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references to other users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1461642729"/>
                  </a:ext>
                </a:extLst>
              </a:tr>
              <a:tr h="270301">
                <a:tc>
                  <a:txBody>
                    <a:bodyPr/>
                    <a:lstStyle/>
                    <a:p>
                      <a:r>
                        <a:rPr lang="en-GB" sz="1200" b="0" dirty="0" err="1">
                          <a:latin typeface="Golos Text" panose="020B0604020202020204" charset="0"/>
                          <a:cs typeface="Golos Text" panose="020B0604020202020204" charset="0"/>
                        </a:rPr>
                        <a:t>links_cnt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links</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1244671808"/>
                  </a:ext>
                </a:extLst>
              </a:tr>
              <a:tr h="270301">
                <a:tc>
                  <a:txBody>
                    <a:bodyPr/>
                    <a:lstStyle/>
                    <a:p>
                      <a:r>
                        <a:rPr lang="en-GB" sz="1200" b="0" dirty="0" err="1">
                          <a:latin typeface="Golos Text" panose="020B0604020202020204" charset="0"/>
                          <a:cs typeface="Golos Text" panose="020B0604020202020204" charset="0"/>
                        </a:rPr>
                        <a:t>emoji_cnt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GB" sz="1200" b="0" dirty="0">
                          <a:latin typeface="Golos Text" panose="020B0604020202020204" charset="0"/>
                          <a:cs typeface="Golos Text" panose="020B0604020202020204" charset="0"/>
                        </a:rPr>
                        <a:t>number of emoji</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3612521983"/>
                  </a:ext>
                </a:extLst>
              </a:tr>
              <a:tr h="270301">
                <a:tc>
                  <a:txBody>
                    <a:bodyPr/>
                    <a:lstStyle/>
                    <a:p>
                      <a:r>
                        <a:rPr lang="en-US" sz="1200" b="0" dirty="0">
                          <a:latin typeface="Golos Text" panose="020B0604020202020204" charset="0"/>
                          <a:cs typeface="Golos Text" panose="020B0604020202020204" charset="0"/>
                        </a:rPr>
                        <a:t>point</a:t>
                      </a:r>
                      <a:endParaRPr lang="ru-RU" sz="1200" b="0" dirty="0">
                        <a:latin typeface="Golos Text" panose="020B0604020202020204" charset="0"/>
                        <a:cs typeface="Golos Text" panose="020B0604020202020204" charset="0"/>
                      </a:endParaRPr>
                    </a:p>
                  </a:txBody>
                  <a:tcPr marL="81514" marR="81514" marT="40757" marB="40757"/>
                </a:tc>
                <a:tc>
                  <a:txBody>
                    <a:bodyPr/>
                    <a:lstStyle/>
                    <a:p>
                      <a:r>
                        <a:rPr lang="en-US" sz="1200" b="0" dirty="0">
                          <a:latin typeface="Golos Text" panose="020B0604020202020204" charset="0"/>
                          <a:cs typeface="Golos Text" panose="020B0604020202020204" charset="0"/>
                        </a:rPr>
                        <a:t>cube id</a:t>
                      </a:r>
                      <a:endParaRPr lang="ru-RU" sz="1200" b="0" dirty="0">
                        <a:latin typeface="Golos Text" panose="020B0604020202020204" charset="0"/>
                        <a:cs typeface="Golos Text" panose="020B0604020202020204" charset="0"/>
                      </a:endParaRPr>
                    </a:p>
                  </a:txBody>
                  <a:tcPr marL="81514" marR="81514" marT="40757" marB="40757"/>
                </a:tc>
                <a:extLst>
                  <a:ext uri="{0D108BD9-81ED-4DB2-BD59-A6C34878D82A}">
                    <a16:rowId xmlns:a16="http://schemas.microsoft.com/office/drawing/2014/main" val="31837197"/>
                  </a:ext>
                </a:extLst>
              </a:tr>
            </a:tbl>
          </a:graphicData>
        </a:graphic>
      </p:graphicFrame>
      <p:sp>
        <p:nvSpPr>
          <p:cNvPr id="16" name="Google Shape;161;p26">
            <a:extLst>
              <a:ext uri="{FF2B5EF4-FFF2-40B4-BE49-F238E27FC236}">
                <a16:creationId xmlns:a16="http://schemas.microsoft.com/office/drawing/2014/main" id="{1180E196-A540-4C1E-AC7B-0EC3930F4C80}"/>
              </a:ext>
            </a:extLst>
          </p:cNvPr>
          <p:cNvSpPr txBox="1"/>
          <p:nvPr/>
        </p:nvSpPr>
        <p:spPr>
          <a:xfrm>
            <a:off x="6944264" y="2844584"/>
            <a:ext cx="1894934"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Feature description</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4001356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descr="Изображение выглядит как диаграмма, линия, снимок экрана, График&#10;&#10;Автоматически созданное описание">
            <a:extLst>
              <a:ext uri="{FF2B5EF4-FFF2-40B4-BE49-F238E27FC236}">
                <a16:creationId xmlns:a16="http://schemas.microsoft.com/office/drawing/2014/main" id="{D1D350E6-D84C-55EE-8FE2-1E21AD25833D}"/>
              </a:ext>
            </a:extLst>
          </p:cNvPr>
          <p:cNvPicPr>
            <a:picLocks noChangeAspect="1"/>
          </p:cNvPicPr>
          <p:nvPr/>
        </p:nvPicPr>
        <p:blipFill rotWithShape="1">
          <a:blip r:embed="rId2"/>
          <a:srcRect l="4755"/>
          <a:stretch/>
        </p:blipFill>
        <p:spPr>
          <a:xfrm>
            <a:off x="78377" y="1269690"/>
            <a:ext cx="4882372" cy="3040090"/>
          </a:xfrm>
          <a:prstGeom prst="rect">
            <a:avLst/>
          </a:prstGeom>
        </p:spPr>
      </p:pic>
      <p:pic>
        <p:nvPicPr>
          <p:cNvPr id="9" name="Рисунок 8" descr="Изображение выглядит как текст, снимок экрана, Шрифт, линия&#10;&#10;Автоматически созданное описание">
            <a:extLst>
              <a:ext uri="{FF2B5EF4-FFF2-40B4-BE49-F238E27FC236}">
                <a16:creationId xmlns:a16="http://schemas.microsoft.com/office/drawing/2014/main" id="{DCFC4B45-64DC-2004-9E82-3E9B10D65213}"/>
              </a:ext>
            </a:extLst>
          </p:cNvPr>
          <p:cNvPicPr>
            <a:picLocks noChangeAspect="1"/>
          </p:cNvPicPr>
          <p:nvPr/>
        </p:nvPicPr>
        <p:blipFill rotWithShape="1">
          <a:blip r:embed="rId3"/>
          <a:srcRect r="4778"/>
          <a:stretch/>
        </p:blipFill>
        <p:spPr>
          <a:xfrm>
            <a:off x="4609721" y="1376950"/>
            <a:ext cx="4455902" cy="2825570"/>
          </a:xfrm>
          <a:prstGeom prst="rect">
            <a:avLst/>
          </a:prstGeom>
        </p:spPr>
      </p:pic>
      <p:sp>
        <p:nvSpPr>
          <p:cNvPr id="10" name="Google Shape;161;p26">
            <a:extLst>
              <a:ext uri="{FF2B5EF4-FFF2-40B4-BE49-F238E27FC236}">
                <a16:creationId xmlns:a16="http://schemas.microsoft.com/office/drawing/2014/main" id="{474B21DE-2CDA-9806-2DD9-44256534A25B}"/>
              </a:ext>
            </a:extLst>
          </p:cNvPr>
          <p:cNvSpPr txBox="1"/>
          <p:nvPr/>
        </p:nvSpPr>
        <p:spPr>
          <a:xfrm>
            <a:off x="1317779" y="4417040"/>
            <a:ext cx="6424141"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Shapley Additive Explanations</a:t>
            </a:r>
            <a:endParaRPr sz="1400" dirty="0">
              <a:solidFill>
                <a:schemeClr val="dk1"/>
              </a:solidFill>
              <a:latin typeface="Golos Text"/>
              <a:ea typeface="Golos Text"/>
              <a:cs typeface="Golos Text"/>
              <a:sym typeface="Golos Text"/>
            </a:endParaRPr>
          </a:p>
        </p:txBody>
      </p:sp>
      <p:sp>
        <p:nvSpPr>
          <p:cNvPr id="8" name="Заголовок 1">
            <a:extLst>
              <a:ext uri="{FF2B5EF4-FFF2-40B4-BE49-F238E27FC236}">
                <a16:creationId xmlns:a16="http://schemas.microsoft.com/office/drawing/2014/main" id="{0BCDF03D-3DF3-4DEB-BCEA-22AFD36F592C}"/>
              </a:ext>
            </a:extLst>
          </p:cNvPr>
          <p:cNvSpPr txBox="1">
            <a:spLocks/>
          </p:cNvSpPr>
          <p:nvPr/>
        </p:nvSpPr>
        <p:spPr>
          <a:xfrm>
            <a:off x="249224" y="159927"/>
            <a:ext cx="6824382" cy="527284"/>
          </a:xfrm>
          <a:prstGeom prst="rect">
            <a:avLst/>
          </a:prstGeom>
          <a:noFill/>
          <a:ln>
            <a:noFill/>
          </a:ln>
        </p:spPr>
        <p:txBody>
          <a:bodyPr spcFirstLastPara="1" vert="horz" wrap="square" lIns="91425" tIns="45700" rIns="91425" bIns="45700" rtlCol="0" anchor="ctr" anchorCtr="0">
            <a:normAutofit fontScale="90000" lnSpcReduction="10000"/>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b="1" dirty="0"/>
              <a:t>9. Model interpretation </a:t>
            </a:r>
            <a:endParaRPr lang="ru-RU" dirty="0"/>
          </a:p>
        </p:txBody>
      </p:sp>
      <p:sp>
        <p:nvSpPr>
          <p:cNvPr id="11" name="Google Shape;145;p25">
            <a:extLst>
              <a:ext uri="{FF2B5EF4-FFF2-40B4-BE49-F238E27FC236}">
                <a16:creationId xmlns:a16="http://schemas.microsoft.com/office/drawing/2014/main" id="{C191838B-6182-40C7-BF23-183339008319}"/>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20</a:t>
            </a:r>
            <a:endParaRPr sz="2000" b="0" i="0" u="none" strike="noStrike" cap="none" dirty="0">
              <a:solidFill>
                <a:schemeClr val="tx1"/>
              </a:solidFill>
              <a:latin typeface="Calibri"/>
              <a:ea typeface="Calibri"/>
              <a:cs typeface="Calibri"/>
              <a:sym typeface="Calibri"/>
            </a:endParaRPr>
          </a:p>
        </p:txBody>
      </p:sp>
    </p:spTree>
    <p:extLst>
      <p:ext uri="{BB962C8B-B14F-4D97-AF65-F5344CB8AC3E}">
        <p14:creationId xmlns:p14="http://schemas.microsoft.com/office/powerpoint/2010/main" val="35366040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7" name="Google Shape;145;p25">
            <a:extLst>
              <a:ext uri="{FF2B5EF4-FFF2-40B4-BE49-F238E27FC236}">
                <a16:creationId xmlns:a16="http://schemas.microsoft.com/office/drawing/2014/main" id="{942FE23E-73FE-4663-9ADB-217F71906327}"/>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GB" sz="2000" b="1" dirty="0">
                <a:latin typeface="Calibri"/>
                <a:ea typeface="Calibri"/>
                <a:cs typeface="Calibri"/>
                <a:sym typeface="Calibri"/>
              </a:rPr>
              <a:t>2</a:t>
            </a:r>
            <a:r>
              <a:rPr lang="ru-RU" sz="2000" b="1" dirty="0">
                <a:latin typeface="Calibri"/>
                <a:ea typeface="Calibri"/>
                <a:cs typeface="Calibri"/>
                <a:sym typeface="Calibri"/>
              </a:rPr>
              <a:t>1</a:t>
            </a:r>
            <a:endParaRPr sz="2000" b="0" i="0" u="none" strike="noStrike" cap="none" dirty="0">
              <a:solidFill>
                <a:schemeClr val="tx1"/>
              </a:solidFill>
              <a:latin typeface="Calibri"/>
              <a:ea typeface="Calibri"/>
              <a:cs typeface="Calibri"/>
              <a:sym typeface="Calibri"/>
            </a:endParaRPr>
          </a:p>
        </p:txBody>
      </p:sp>
      <p:pic>
        <p:nvPicPr>
          <p:cNvPr id="3" name="Рисунок 2" descr="Изображение выглядит как текст, снимок экрана, программное обеспечение, Шрифт&#10;&#10;Автоматически созданное описание">
            <a:extLst>
              <a:ext uri="{FF2B5EF4-FFF2-40B4-BE49-F238E27FC236}">
                <a16:creationId xmlns:a16="http://schemas.microsoft.com/office/drawing/2014/main" id="{23264534-BA80-2E63-3A9A-33571FAF50D0}"/>
              </a:ext>
            </a:extLst>
          </p:cNvPr>
          <p:cNvPicPr>
            <a:picLocks noChangeAspect="1"/>
          </p:cNvPicPr>
          <p:nvPr/>
        </p:nvPicPr>
        <p:blipFill rotWithShape="1">
          <a:blip r:embed="rId3"/>
          <a:srcRect l="1266" b="49319"/>
          <a:stretch/>
        </p:blipFill>
        <p:spPr>
          <a:xfrm>
            <a:off x="634400" y="1013415"/>
            <a:ext cx="8240536" cy="3511624"/>
          </a:xfrm>
          <a:prstGeom prst="rect">
            <a:avLst/>
          </a:prstGeom>
        </p:spPr>
      </p:pic>
      <p:pic>
        <p:nvPicPr>
          <p:cNvPr id="5" name="Рисунок 4" descr="Изображение выглядит как текст, снимок экрана, программное обеспечение, Шрифт&#10;&#10;Автоматически созданное описание">
            <a:extLst>
              <a:ext uri="{FF2B5EF4-FFF2-40B4-BE49-F238E27FC236}">
                <a16:creationId xmlns:a16="http://schemas.microsoft.com/office/drawing/2014/main" id="{58D30F97-E8C2-9FB7-A530-0FD7605113C3}"/>
              </a:ext>
            </a:extLst>
          </p:cNvPr>
          <p:cNvPicPr>
            <a:picLocks noChangeAspect="1"/>
          </p:cNvPicPr>
          <p:nvPr/>
        </p:nvPicPr>
        <p:blipFill rotWithShape="1">
          <a:blip r:embed="rId3"/>
          <a:srcRect l="47611" t="51979" r="26947"/>
          <a:stretch/>
        </p:blipFill>
        <p:spPr>
          <a:xfrm>
            <a:off x="1463679" y="2137954"/>
            <a:ext cx="1523359" cy="2387085"/>
          </a:xfrm>
          <a:prstGeom prst="rect">
            <a:avLst/>
          </a:prstGeom>
        </p:spPr>
      </p:pic>
      <p:sp>
        <p:nvSpPr>
          <p:cNvPr id="8" name="Google Shape;161;p26">
            <a:extLst>
              <a:ext uri="{FF2B5EF4-FFF2-40B4-BE49-F238E27FC236}">
                <a16:creationId xmlns:a16="http://schemas.microsoft.com/office/drawing/2014/main" id="{A8770F2C-016A-9944-1957-942305AA7162}"/>
              </a:ext>
            </a:extLst>
          </p:cNvPr>
          <p:cNvSpPr txBox="1"/>
          <p:nvPr/>
        </p:nvSpPr>
        <p:spPr>
          <a:xfrm>
            <a:off x="1350404" y="4540893"/>
            <a:ext cx="6424141" cy="885340"/>
          </a:xfrm>
          <a:prstGeom prst="rect">
            <a:avLst/>
          </a:prstGeom>
          <a:noFill/>
          <a:ln>
            <a:noFill/>
          </a:ln>
        </p:spPr>
        <p:txBody>
          <a:bodyPr spcFirstLastPara="1" wrap="square" lIns="91425" tIns="91425" rIns="91425" bIns="91425" anchor="t" anchorCtr="0">
            <a:spAutoFit/>
          </a:bodyPr>
          <a:lstStyle/>
          <a:p>
            <a:pPr algn="ctr">
              <a:lnSpc>
                <a:spcPct val="115000"/>
              </a:lnSpc>
              <a:spcAft>
                <a:spcPts val="800"/>
              </a:spcAft>
            </a:pPr>
            <a:r>
              <a:rPr lang="en-US" sz="1400" b="1" dirty="0">
                <a:solidFill>
                  <a:schemeClr val="dk1"/>
                </a:solidFill>
                <a:latin typeface="Golos Text" panose="020B0604020202020204" charset="0"/>
                <a:ea typeface="Golos Text"/>
                <a:cs typeface="Golos Text" panose="020B0604020202020204" charset="0"/>
                <a:sym typeface="Golos Text"/>
              </a:rPr>
              <a:t>Figure.</a:t>
            </a:r>
            <a:r>
              <a:rPr lang="en-US" sz="1400" dirty="0">
                <a:solidFill>
                  <a:schemeClr val="dk1"/>
                </a:solidFill>
                <a:latin typeface="Golos Text" panose="020B0604020202020204" charset="0"/>
                <a:ea typeface="Golos Text"/>
                <a:cs typeface="Golos Text" panose="020B0604020202020204" charset="0"/>
                <a:sym typeface="Golos Text"/>
              </a:rPr>
              <a:t> </a:t>
            </a:r>
            <a:r>
              <a:rPr lang="en" sz="1400" dirty="0">
                <a:effectLst/>
                <a:latin typeface="Golos Text" panose="020B0604020202020204" charset="0"/>
                <a:cs typeface="Golos Text" panose="020B0604020202020204" charset="0"/>
              </a:rPr>
              <a:t>Local Interpretable Model-agnostic Explanations</a:t>
            </a:r>
          </a:p>
          <a:p>
            <a:pPr marL="0" lvl="0" indent="0" algn="ctr" rtl="0">
              <a:lnSpc>
                <a:spcPct val="115000"/>
              </a:lnSpc>
              <a:spcBef>
                <a:spcPts val="0"/>
              </a:spcBef>
              <a:spcAft>
                <a:spcPts val="800"/>
              </a:spcAft>
              <a:buNone/>
            </a:pPr>
            <a:endParaRPr sz="1400" dirty="0">
              <a:solidFill>
                <a:schemeClr val="dk1"/>
              </a:solidFill>
              <a:latin typeface="Golos Text"/>
              <a:ea typeface="Golos Text"/>
              <a:cs typeface="Golos Text"/>
              <a:sym typeface="Golos Text"/>
            </a:endParaRPr>
          </a:p>
        </p:txBody>
      </p:sp>
      <p:sp>
        <p:nvSpPr>
          <p:cNvPr id="9" name="Заголовок 1">
            <a:extLst>
              <a:ext uri="{FF2B5EF4-FFF2-40B4-BE49-F238E27FC236}">
                <a16:creationId xmlns:a16="http://schemas.microsoft.com/office/drawing/2014/main" id="{592C253E-C653-4591-A67B-10B1DBFF39E5}"/>
              </a:ext>
            </a:extLst>
          </p:cNvPr>
          <p:cNvSpPr txBox="1">
            <a:spLocks/>
          </p:cNvSpPr>
          <p:nvPr/>
        </p:nvSpPr>
        <p:spPr>
          <a:xfrm>
            <a:off x="249224" y="159927"/>
            <a:ext cx="6824382" cy="527284"/>
          </a:xfrm>
          <a:prstGeom prst="rect">
            <a:avLst/>
          </a:prstGeom>
          <a:noFill/>
          <a:ln>
            <a:noFill/>
          </a:ln>
        </p:spPr>
        <p:txBody>
          <a:bodyPr spcFirstLastPara="1" vert="horz" wrap="square" lIns="91425" tIns="45700" rIns="91425" bIns="45700" rtlCol="0" anchor="ctr" anchorCtr="0">
            <a:normAutofit fontScale="90000" lnSpcReduction="10000"/>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b="1" dirty="0"/>
              <a:t>9. Model interpretation </a:t>
            </a:r>
            <a:endParaRPr lang="ru-RU" dirty="0"/>
          </a:p>
        </p:txBody>
      </p:sp>
    </p:spTree>
    <p:extLst>
      <p:ext uri="{BB962C8B-B14F-4D97-AF65-F5344CB8AC3E}">
        <p14:creationId xmlns:p14="http://schemas.microsoft.com/office/powerpoint/2010/main" val="21109892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Conclusions</a:t>
            </a:r>
            <a:endParaRPr lang="en-US" sz="2800" b="1" dirty="0"/>
          </a:p>
        </p:txBody>
      </p:sp>
      <p:sp>
        <p:nvSpPr>
          <p:cNvPr id="10" name="Google Shape;145;p25">
            <a:extLst>
              <a:ext uri="{FF2B5EF4-FFF2-40B4-BE49-F238E27FC236}">
                <a16:creationId xmlns:a16="http://schemas.microsoft.com/office/drawing/2014/main" id="{85FE60B0-13C3-4F56-9CE9-983B2B87CC03}"/>
              </a:ext>
            </a:extLst>
          </p:cNvPr>
          <p:cNvSpPr/>
          <p:nvPr/>
        </p:nvSpPr>
        <p:spPr>
          <a:xfrm>
            <a:off x="8633255" y="4774168"/>
            <a:ext cx="477562"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dirty="0">
                <a:latin typeface="Calibri"/>
                <a:ea typeface="Calibri"/>
                <a:cs typeface="Calibri"/>
                <a:sym typeface="Calibri"/>
              </a:rPr>
              <a:t>22</a:t>
            </a:r>
            <a:endParaRPr sz="2000" b="0" i="0" u="none" strike="noStrike" cap="none" dirty="0">
              <a:solidFill>
                <a:schemeClr val="tx1"/>
              </a:solidFill>
              <a:latin typeface="Calibri"/>
              <a:ea typeface="Calibri"/>
              <a:cs typeface="Calibri"/>
              <a:sym typeface="Calibri"/>
            </a:endParaRPr>
          </a:p>
        </p:txBody>
      </p:sp>
      <p:sp>
        <p:nvSpPr>
          <p:cNvPr id="7" name="Текст 4">
            <a:extLst>
              <a:ext uri="{FF2B5EF4-FFF2-40B4-BE49-F238E27FC236}">
                <a16:creationId xmlns:a16="http://schemas.microsoft.com/office/drawing/2014/main" id="{3DE2B224-0910-4845-838D-AA07E2DE0FEF}"/>
              </a:ext>
            </a:extLst>
          </p:cNvPr>
          <p:cNvSpPr txBox="1">
            <a:spLocks/>
          </p:cNvSpPr>
          <p:nvPr/>
        </p:nvSpPr>
        <p:spPr>
          <a:xfrm>
            <a:off x="249224" y="817632"/>
            <a:ext cx="8672354" cy="3877936"/>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buFontTx/>
              <a:buChar char="-"/>
            </a:pPr>
            <a:r>
              <a:rPr lang="en-GB" sz="1800" dirty="0">
                <a:latin typeface="Golos Text" panose="020B0604020202020204" charset="0"/>
                <a:cs typeface="Golos Text" panose="020B0604020202020204" charset="0"/>
              </a:rPr>
              <a:t>Best model showed results within stated criteria for custom score</a:t>
            </a:r>
          </a:p>
          <a:p>
            <a:pPr marL="0" indent="0" algn="just">
              <a:lnSpc>
                <a:spcPct val="100000"/>
              </a:lnSpc>
              <a:buNone/>
            </a:pPr>
            <a:endParaRPr lang="en-GB" sz="1800" dirty="0">
              <a:latin typeface="Golos Text" panose="020B0604020202020204" charset="0"/>
              <a:cs typeface="Golos Text" panose="020B0604020202020204" charset="0"/>
            </a:endParaRPr>
          </a:p>
          <a:p>
            <a:pPr marL="0" indent="0" algn="just">
              <a:lnSpc>
                <a:spcPct val="100000"/>
              </a:lnSpc>
              <a:buNone/>
            </a:pPr>
            <a:r>
              <a:rPr lang="en-GB" sz="1800" b="1" dirty="0">
                <a:latin typeface="Golos Text" panose="020B0604020202020204" charset="0"/>
                <a:cs typeface="Golos Text" panose="020B0604020202020204" charset="0"/>
              </a:rPr>
              <a:t>Ideas to improve results</a:t>
            </a:r>
            <a:r>
              <a:rPr lang="en-GB" sz="1800" dirty="0">
                <a:latin typeface="Golos Text" panose="020B0604020202020204" charset="0"/>
                <a:cs typeface="Golos Text" panose="020B0604020202020204" charset="0"/>
              </a:rPr>
              <a:t>:</a:t>
            </a:r>
          </a:p>
          <a:p>
            <a:pPr algn="just">
              <a:lnSpc>
                <a:spcPct val="100000"/>
              </a:lnSpc>
              <a:buFontTx/>
              <a:buChar char="-"/>
            </a:pPr>
            <a:r>
              <a:rPr lang="en-GB" sz="1800" dirty="0">
                <a:latin typeface="Golos Text" panose="020B0604020202020204" charset="0"/>
                <a:cs typeface="Golos Text" panose="020B0604020202020204" charset="0"/>
              </a:rPr>
              <a:t>Other high-performant models can be considered (</a:t>
            </a:r>
            <a:r>
              <a:rPr lang="en-GB" sz="1800" dirty="0" err="1">
                <a:latin typeface="Golos Text" panose="020B0604020202020204" charset="0"/>
                <a:cs typeface="Golos Text" panose="020B0604020202020204" charset="0"/>
              </a:rPr>
              <a:t>CatBoost</a:t>
            </a:r>
            <a:r>
              <a:rPr lang="en-GB" sz="1800" dirty="0">
                <a:latin typeface="Golos Text" panose="020B0604020202020204" charset="0"/>
                <a:cs typeface="Golos Text" panose="020B0604020202020204" charset="0"/>
              </a:rPr>
              <a:t>, </a:t>
            </a:r>
            <a:r>
              <a:rPr lang="en-GB" sz="1800" dirty="0" err="1">
                <a:latin typeface="Golos Text" panose="020B0604020202020204" charset="0"/>
                <a:cs typeface="Golos Text" panose="020B0604020202020204" charset="0"/>
              </a:rPr>
              <a:t>LightGBM</a:t>
            </a:r>
            <a:r>
              <a:rPr lang="en-GB" sz="1800" dirty="0">
                <a:latin typeface="Golos Text" panose="020B0604020202020204" charset="0"/>
                <a:cs typeface="Golos Text" panose="020B0604020202020204" charset="0"/>
              </a:rPr>
              <a:t>) – result might also improve</a:t>
            </a:r>
          </a:p>
          <a:p>
            <a:pPr algn="just">
              <a:lnSpc>
                <a:spcPct val="100000"/>
              </a:lnSpc>
              <a:buFontTx/>
              <a:buChar char="-"/>
            </a:pPr>
            <a:r>
              <a:rPr lang="en-GB" sz="1800" dirty="0">
                <a:latin typeface="Golos Text" panose="020B0604020202020204" charset="0"/>
                <a:cs typeface="Golos Text" panose="020B0604020202020204" charset="0"/>
              </a:rPr>
              <a:t>Count-related features can improve results (it is clearly seen on training data), but one must use more elaborate techniques to predict missing data for validation and test datasets (e.g. to train a separate ML model for each feature)</a:t>
            </a:r>
          </a:p>
          <a:p>
            <a:pPr algn="just">
              <a:lnSpc>
                <a:spcPct val="100000"/>
              </a:lnSpc>
              <a:buFontTx/>
              <a:buChar char="-"/>
            </a:pPr>
            <a:r>
              <a:rPr lang="en-GB" sz="1800" dirty="0">
                <a:latin typeface="Golos Text" panose="020B0604020202020204" charset="0"/>
                <a:cs typeface="Golos Text" panose="020B0604020202020204" charset="0"/>
              </a:rPr>
              <a:t>Use other Feature Selection techniques: Simulated Annealing, Genetic Algorithm, Particle swarm optimization</a:t>
            </a:r>
          </a:p>
          <a:p>
            <a:pPr algn="just">
              <a:lnSpc>
                <a:spcPct val="100000"/>
              </a:lnSpc>
              <a:buFontTx/>
              <a:buChar char="-"/>
            </a:pPr>
            <a:endParaRPr lang="en-GB" sz="1800" dirty="0">
              <a:latin typeface="Golos Text" panose="020B0604020202020204" charset="0"/>
              <a:cs typeface="Golos Text" panose="020B0604020202020204" charset="0"/>
            </a:endParaRPr>
          </a:p>
          <a:p>
            <a:pPr marL="0" indent="0" algn="just">
              <a:lnSpc>
                <a:spcPct val="100000"/>
              </a:lnSpc>
              <a:buNone/>
            </a:pPr>
            <a:endParaRPr lang="en-GB" sz="1800" dirty="0">
              <a:latin typeface="Golos Text" panose="020B0604020202020204" charset="0"/>
              <a:cs typeface="Golos Text" panose="020B0604020202020204" charset="0"/>
            </a:endParaRP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spTree>
    <p:extLst>
      <p:ext uri="{BB962C8B-B14F-4D97-AF65-F5344CB8AC3E}">
        <p14:creationId xmlns:p14="http://schemas.microsoft.com/office/powerpoint/2010/main" val="18154591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8"/>
        <p:cNvGrpSpPr/>
        <p:nvPr/>
      </p:nvGrpSpPr>
      <p:grpSpPr>
        <a:xfrm>
          <a:off x="0" y="0"/>
          <a:ext cx="0" cy="0"/>
          <a:chOff x="0" y="0"/>
          <a:chExt cx="0" cy="0"/>
        </a:xfrm>
      </p:grpSpPr>
      <p:sp>
        <p:nvSpPr>
          <p:cNvPr id="419" name="Google Shape;419;p59"/>
          <p:cNvSpPr txBox="1"/>
          <p:nvPr/>
        </p:nvSpPr>
        <p:spPr>
          <a:xfrm>
            <a:off x="0" y="1622250"/>
            <a:ext cx="9144000" cy="1898999"/>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400"/>
              <a:buFont typeface="Golos Text SemiBold"/>
              <a:buNone/>
            </a:pPr>
            <a:endParaRPr sz="100" b="0" i="0" u="none" strike="noStrike" cap="none">
              <a:solidFill>
                <a:srgbClr val="000000"/>
              </a:solidFill>
              <a:latin typeface="Arial"/>
              <a:ea typeface="Arial"/>
              <a:cs typeface="Arial"/>
              <a:sym typeface="Arial"/>
            </a:endParaRPr>
          </a:p>
        </p:txBody>
      </p:sp>
      <p:sp>
        <p:nvSpPr>
          <p:cNvPr id="420" name="Google Shape;420;p59"/>
          <p:cNvSpPr txBox="1"/>
          <p:nvPr/>
        </p:nvSpPr>
        <p:spPr>
          <a:xfrm>
            <a:off x="1981863" y="2197810"/>
            <a:ext cx="5005200" cy="13236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000" b="1" i="0" u="none" strike="noStrike" cap="none" dirty="0">
                <a:solidFill>
                  <a:schemeClr val="lt1"/>
                </a:solidFill>
                <a:latin typeface="Golos Text" panose="020B0604020202020204" charset="0"/>
                <a:ea typeface="Century Schoolbook"/>
                <a:cs typeface="Golos Text" panose="020B0604020202020204" charset="0"/>
                <a:sym typeface="Century Schoolbook"/>
              </a:rPr>
              <a:t>THANK YOU</a:t>
            </a:r>
            <a:br>
              <a:rPr lang="en-US" sz="4000" b="1" i="0" u="none" strike="noStrike" cap="none" dirty="0">
                <a:solidFill>
                  <a:schemeClr val="lt1"/>
                </a:solidFill>
                <a:latin typeface="Golos Text" panose="020B0604020202020204" charset="0"/>
                <a:ea typeface="Century Schoolbook"/>
                <a:cs typeface="Golos Text" panose="020B0604020202020204" charset="0"/>
                <a:sym typeface="Century Schoolbook"/>
              </a:rPr>
            </a:br>
            <a:r>
              <a:rPr lang="en-US" sz="4000" b="1" i="0" u="none" strike="noStrike" cap="none" dirty="0">
                <a:solidFill>
                  <a:schemeClr val="lt1"/>
                </a:solidFill>
                <a:latin typeface="Golos Text" panose="020B0604020202020204" charset="0"/>
                <a:ea typeface="Century Schoolbook"/>
                <a:cs typeface="Golos Text" panose="020B0604020202020204" charset="0"/>
                <a:sym typeface="Century Schoolbook"/>
              </a:rPr>
              <a:t>FOR YOUR TIME!</a:t>
            </a:r>
            <a:endParaRPr sz="4000" b="1" i="0" u="none" strike="noStrike" cap="none" dirty="0">
              <a:solidFill>
                <a:schemeClr val="lt1"/>
              </a:solidFill>
              <a:latin typeface="Golos Text" panose="020B0604020202020204" charset="0"/>
              <a:ea typeface="Century Schoolbook"/>
              <a:cs typeface="Golos Text" panose="020B0604020202020204" charset="0"/>
              <a:sym typeface="Century Schoolboo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3</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z="2800" b="1" dirty="0"/>
              <a:t>1. Task </a:t>
            </a:r>
            <a:r>
              <a:rPr lang="en-GB" sz="2800" b="1" dirty="0"/>
              <a:t>Statement</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768205"/>
            <a:ext cx="8730019" cy="3734416"/>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Target feature</a:t>
            </a:r>
            <a:r>
              <a:rPr lang="en-GB" sz="1800" dirty="0">
                <a:latin typeface="Golos Text" panose="020B0604020202020204" charset="0"/>
                <a:cs typeface="Golos Text" panose="020B0604020202020204" charset="0"/>
              </a:rPr>
              <a:t>: </a:t>
            </a:r>
            <a:r>
              <a:rPr lang="en-GB" sz="1800" b="1" dirty="0">
                <a:latin typeface="Golos Text" panose="020B0604020202020204" charset="0"/>
                <a:cs typeface="Golos Text" panose="020B0604020202020204" charset="0"/>
              </a:rPr>
              <a:t>count </a:t>
            </a:r>
            <a:r>
              <a:rPr lang="en-GB" sz="1800" dirty="0">
                <a:latin typeface="Golos Text" panose="020B0604020202020204" charset="0"/>
                <a:cs typeface="Golos Text" panose="020B0604020202020204" charset="0"/>
              </a:rPr>
              <a:t>– number of publications in cube at a timestamp</a:t>
            </a:r>
          </a:p>
          <a:p>
            <a:pPr marL="0" indent="0" algn="just">
              <a:buNone/>
            </a:pPr>
            <a:endParaRPr lang="en-GB" sz="1800" dirty="0">
              <a:latin typeface="Golos Text" panose="020B0604020202020204" charset="0"/>
              <a:cs typeface="Golos Text" panose="020B0604020202020204" charset="0"/>
            </a:endParaRPr>
          </a:p>
          <a:p>
            <a:pPr marL="0" indent="0" algn="just">
              <a:buNone/>
            </a:pPr>
            <a:r>
              <a:rPr lang="en-GB" sz="1800" b="1" dirty="0">
                <a:latin typeface="Golos Text" panose="020B0604020202020204" charset="0"/>
                <a:cs typeface="Golos Text" panose="020B0604020202020204" charset="0"/>
              </a:rPr>
              <a:t>Validation data</a:t>
            </a:r>
            <a:r>
              <a:rPr lang="en-GB" sz="1800" dirty="0">
                <a:latin typeface="Golos Text" panose="020B0604020202020204" charset="0"/>
                <a:cs typeface="Golos Text" panose="020B0604020202020204" charset="0"/>
              </a:rPr>
              <a:t>:</a:t>
            </a:r>
          </a:p>
          <a:p>
            <a:pPr algn="just">
              <a:buFontTx/>
              <a:buChar char="-"/>
            </a:pPr>
            <a:r>
              <a:rPr lang="en-GB" sz="1800" dirty="0">
                <a:latin typeface="Golos Text" panose="020B0604020202020204" charset="0"/>
                <a:cs typeface="Golos Text" panose="020B0604020202020204" charset="0"/>
              </a:rPr>
              <a:t>only the following features are known: </a:t>
            </a:r>
            <a:r>
              <a:rPr lang="en-GB" sz="1800" b="1" dirty="0" err="1">
                <a:latin typeface="Golos Text" panose="020B0604020202020204" charset="0"/>
                <a:cs typeface="Golos Text" panose="020B0604020202020204" charset="0"/>
              </a:rPr>
              <a:t>lon</a:t>
            </a:r>
            <a:r>
              <a:rPr lang="en-GB" sz="1800" b="1" dirty="0">
                <a:latin typeface="Golos Text" panose="020B0604020202020204" charset="0"/>
                <a:cs typeface="Golos Text" panose="020B0604020202020204" charset="0"/>
              </a:rPr>
              <a:t>, </a:t>
            </a:r>
            <a:r>
              <a:rPr lang="en-GB" sz="1800" b="1" dirty="0" err="1">
                <a:latin typeface="Golos Text" panose="020B0604020202020204" charset="0"/>
                <a:cs typeface="Golos Text" panose="020B0604020202020204" charset="0"/>
              </a:rPr>
              <a:t>lat</a:t>
            </a:r>
            <a:r>
              <a:rPr lang="en-GB" sz="1800" b="1" dirty="0">
                <a:latin typeface="Golos Text" panose="020B0604020202020204" charset="0"/>
                <a:cs typeface="Golos Text" panose="020B0604020202020204" charset="0"/>
              </a:rPr>
              <a:t>, timestamp, point, count</a:t>
            </a:r>
          </a:p>
          <a:p>
            <a:pPr algn="just">
              <a:buFontTx/>
              <a:buChar char="-"/>
            </a:pPr>
            <a:r>
              <a:rPr lang="en-GB" sz="1800" dirty="0">
                <a:latin typeface="Golos Text" panose="020B0604020202020204" charset="0"/>
                <a:cs typeface="Golos Text" panose="020B0604020202020204" charset="0"/>
              </a:rPr>
              <a:t>data is aggregated by timestamp and point</a:t>
            </a:r>
          </a:p>
          <a:p>
            <a:pPr algn="just">
              <a:buFontTx/>
              <a:buChar char="-"/>
            </a:pPr>
            <a:r>
              <a:rPr lang="en-GB" sz="1800" dirty="0">
                <a:latin typeface="Golos Text" panose="020B0604020202020204" charset="0"/>
                <a:cs typeface="Golos Text" panose="020B0604020202020204" charset="0"/>
              </a:rPr>
              <a:t>date lies between the beginning and the ending of </a:t>
            </a:r>
            <a:r>
              <a:rPr lang="en-GB" sz="1800" b="1" dirty="0">
                <a:latin typeface="Golos Text" panose="020B0604020202020204" charset="0"/>
                <a:cs typeface="Golos Text" panose="020B0604020202020204" charset="0"/>
              </a:rPr>
              <a:t>03.2020</a:t>
            </a:r>
          </a:p>
          <a:p>
            <a:pPr marL="0" indent="0" algn="just">
              <a:buNone/>
            </a:pPr>
            <a:r>
              <a:rPr lang="en-GB" sz="1800" b="1" dirty="0">
                <a:latin typeface="Golos Text" panose="020B0604020202020204" charset="0"/>
                <a:cs typeface="Golos Text" panose="020B0604020202020204" charset="0"/>
              </a:rPr>
              <a:t>Observation: </a:t>
            </a:r>
            <a:r>
              <a:rPr lang="en-GB" sz="1800" dirty="0">
                <a:latin typeface="Golos Text" panose="020B0604020202020204" charset="0"/>
                <a:cs typeface="Golos Text" panose="020B0604020202020204" charset="0"/>
              </a:rPr>
              <a:t>an aggregation of publications for a cube at some timestamp</a:t>
            </a:r>
            <a:endParaRPr lang="ru-RU" sz="1800" b="1" dirty="0">
              <a:latin typeface="Golos Text" panose="020B0604020202020204" charset="0"/>
              <a:cs typeface="Golos Text" panose="020B0604020202020204" charset="0"/>
            </a:endParaRPr>
          </a:p>
          <a:p>
            <a:pPr algn="just">
              <a:buFontTx/>
              <a:buChar char="-"/>
            </a:pPr>
            <a:endParaRPr lang="ru-RU" sz="1800" b="1" dirty="0">
              <a:latin typeface="Golos Text" panose="020B0604020202020204" charset="0"/>
              <a:cs typeface="Golos Text" panose="020B0604020202020204" charset="0"/>
            </a:endParaRPr>
          </a:p>
          <a:p>
            <a:pPr marL="0" indent="0" algn="just">
              <a:buNone/>
            </a:pPr>
            <a:r>
              <a:rPr lang="en-GB" sz="1800" b="1" dirty="0">
                <a:latin typeface="Golos Text" panose="020B0604020202020204" charset="0"/>
                <a:cs typeface="Golos Text" panose="020B0604020202020204" charset="0"/>
              </a:rPr>
              <a:t>Task: </a:t>
            </a:r>
            <a:r>
              <a:rPr lang="en-GB" sz="1800" dirty="0">
                <a:latin typeface="Golos Text" panose="020B0604020202020204" charset="0"/>
                <a:cs typeface="Golos Text" panose="020B0604020202020204" charset="0"/>
              </a:rPr>
              <a:t>to predict the target feature for validation data based on training data (custom score must not exceed 2.6)</a:t>
            </a:r>
          </a:p>
          <a:p>
            <a:pPr marL="0" indent="0" algn="just">
              <a:buNone/>
            </a:pPr>
            <a:endParaRPr lang="en-GB" sz="1800" b="1" dirty="0">
              <a:latin typeface="Golos Text" panose="020B0604020202020204" charset="0"/>
              <a:cs typeface="Golos Text" panose="020B0604020202020204" charset="0"/>
            </a:endParaRPr>
          </a:p>
        </p:txBody>
      </p:sp>
      <p:pic>
        <p:nvPicPr>
          <p:cNvPr id="5" name="Рисунок 4">
            <a:extLst>
              <a:ext uri="{FF2B5EF4-FFF2-40B4-BE49-F238E27FC236}">
                <a16:creationId xmlns:a16="http://schemas.microsoft.com/office/drawing/2014/main" id="{5115CF1E-89A7-43E6-AA88-0C3314A7046C}"/>
              </a:ext>
            </a:extLst>
          </p:cNvPr>
          <p:cNvPicPr>
            <a:picLocks noChangeAspect="1"/>
          </p:cNvPicPr>
          <p:nvPr/>
        </p:nvPicPr>
        <p:blipFill>
          <a:blip r:embed="rId3"/>
          <a:stretch>
            <a:fillRect/>
          </a:stretch>
        </p:blipFill>
        <p:spPr>
          <a:xfrm>
            <a:off x="2688865" y="4311177"/>
            <a:ext cx="3947502" cy="624894"/>
          </a:xfrm>
          <a:prstGeom prst="rect">
            <a:avLst/>
          </a:prstGeom>
        </p:spPr>
      </p:pic>
      <p:sp>
        <p:nvSpPr>
          <p:cNvPr id="21" name="TextBox 20">
            <a:extLst>
              <a:ext uri="{FF2B5EF4-FFF2-40B4-BE49-F238E27FC236}">
                <a16:creationId xmlns:a16="http://schemas.microsoft.com/office/drawing/2014/main" id="{9590F0E9-6281-4FBF-99A0-5705AA54D8DA}"/>
              </a:ext>
            </a:extLst>
          </p:cNvPr>
          <p:cNvSpPr txBox="1"/>
          <p:nvPr/>
        </p:nvSpPr>
        <p:spPr>
          <a:xfrm>
            <a:off x="668867" y="4375295"/>
            <a:ext cx="4654378" cy="369332"/>
          </a:xfrm>
          <a:prstGeom prst="rect">
            <a:avLst/>
          </a:prstGeom>
          <a:noFill/>
        </p:spPr>
        <p:txBody>
          <a:bodyPr wrap="square">
            <a:spAutoFit/>
          </a:bodyPr>
          <a:lstStyle/>
          <a:p>
            <a:r>
              <a:rPr lang="en-GB" b="1" dirty="0">
                <a:latin typeface="Golos Text" panose="020B0604020202020204" charset="0"/>
                <a:cs typeface="Golos Text" panose="020B0604020202020204" charset="0"/>
              </a:rPr>
              <a:t>C</a:t>
            </a:r>
            <a:r>
              <a:rPr lang="en-GB" sz="1800" b="1" dirty="0">
                <a:latin typeface="Golos Text" panose="020B0604020202020204" charset="0"/>
                <a:cs typeface="Golos Text" panose="020B0604020202020204" charset="0"/>
              </a:rPr>
              <a:t>ustom score</a:t>
            </a:r>
            <a:r>
              <a:rPr lang="en-GB" dirty="0">
                <a:latin typeface="Golos Text" panose="020B0604020202020204" charset="0"/>
                <a:cs typeface="Golos Text" panose="020B0604020202020204" charset="0"/>
              </a:rPr>
              <a:t>:</a:t>
            </a:r>
            <a:r>
              <a:rPr lang="en-GB" sz="1800" dirty="0">
                <a:latin typeface="Golos Text" panose="020B0604020202020204" charset="0"/>
                <a:cs typeface="Golos Text" panose="020B0604020202020204" charset="0"/>
              </a:rPr>
              <a:t> </a:t>
            </a:r>
            <a:endParaRPr lang="ru-RU" dirty="0"/>
          </a:p>
        </p:txBody>
      </p:sp>
    </p:spTree>
    <p:extLst>
      <p:ext uri="{BB962C8B-B14F-4D97-AF65-F5344CB8AC3E}">
        <p14:creationId xmlns:p14="http://schemas.microsoft.com/office/powerpoint/2010/main" val="2041202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4</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2. Hypothesis</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3"/>
            <a:ext cx="9008076" cy="1340681"/>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dirty="0">
                <a:latin typeface="Golos Text" panose="020B0604020202020204" charset="0"/>
                <a:cs typeface="Golos Text" panose="020B0604020202020204" charset="0"/>
              </a:rPr>
              <a:t>There are </a:t>
            </a:r>
            <a:r>
              <a:rPr lang="en-GB" sz="1800" b="1" dirty="0">
                <a:latin typeface="Golos Text" panose="020B0604020202020204" charset="0"/>
                <a:cs typeface="Golos Text" panose="020B0604020202020204" charset="0"/>
              </a:rPr>
              <a:t>two options </a:t>
            </a:r>
            <a:r>
              <a:rPr lang="en-GB" sz="1800" dirty="0">
                <a:latin typeface="Golos Text" panose="020B0604020202020204" charset="0"/>
                <a:cs typeface="Golos Text" panose="020B0604020202020204" charset="0"/>
              </a:rPr>
              <a:t>how to </a:t>
            </a:r>
            <a:r>
              <a:rPr lang="en-GB" sz="1800" b="1" dirty="0">
                <a:latin typeface="Golos Text" panose="020B0604020202020204" charset="0"/>
                <a:cs typeface="Golos Text" panose="020B0604020202020204" charset="0"/>
              </a:rPr>
              <a:t>deal with data</a:t>
            </a:r>
            <a:r>
              <a:rPr lang="en-GB" sz="1800" dirty="0">
                <a:latin typeface="Golos Text" panose="020B0604020202020204" charset="0"/>
                <a:cs typeface="Golos Text" panose="020B0604020202020204" charset="0"/>
              </a:rPr>
              <a:t>:</a:t>
            </a:r>
          </a:p>
          <a:p>
            <a:pPr algn="just">
              <a:buFontTx/>
              <a:buChar char="-"/>
            </a:pPr>
            <a:r>
              <a:rPr lang="en-GB" sz="1800" dirty="0">
                <a:latin typeface="Golos Text" panose="020B0604020202020204" charset="0"/>
                <a:cs typeface="Golos Text" panose="020B0604020202020204" charset="0"/>
              </a:rPr>
              <a:t>consider data as a set of </a:t>
            </a:r>
            <a:r>
              <a:rPr lang="en-GB" sz="1800" b="1" dirty="0">
                <a:latin typeface="Golos Text" panose="020B0604020202020204" charset="0"/>
                <a:cs typeface="Golos Text" panose="020B0604020202020204" charset="0"/>
              </a:rPr>
              <a:t>timeseries</a:t>
            </a:r>
          </a:p>
          <a:p>
            <a:pPr algn="just">
              <a:buFontTx/>
              <a:buChar char="-"/>
            </a:pPr>
            <a:r>
              <a:rPr lang="en-GB" sz="1800" dirty="0">
                <a:latin typeface="Golos Text" panose="020B0604020202020204" charset="0"/>
                <a:cs typeface="Golos Text" panose="020B0604020202020204" charset="0"/>
              </a:rPr>
              <a:t>consider data as a </a:t>
            </a:r>
            <a:r>
              <a:rPr lang="en-GB" sz="1800" b="1" dirty="0">
                <a:latin typeface="Golos Text" panose="020B0604020202020204" charset="0"/>
                <a:cs typeface="Golos Text" panose="020B0604020202020204" charset="0"/>
              </a:rPr>
              <a:t>tabular</a:t>
            </a:r>
          </a:p>
        </p:txBody>
      </p:sp>
      <p:sp>
        <p:nvSpPr>
          <p:cNvPr id="8" name="TextBox 7">
            <a:extLst>
              <a:ext uri="{FF2B5EF4-FFF2-40B4-BE49-F238E27FC236}">
                <a16:creationId xmlns:a16="http://schemas.microsoft.com/office/drawing/2014/main" id="{9738DDA4-E694-41AF-8CA7-EF70536B1060}"/>
              </a:ext>
            </a:extLst>
          </p:cNvPr>
          <p:cNvSpPr txBox="1"/>
          <p:nvPr/>
        </p:nvSpPr>
        <p:spPr>
          <a:xfrm>
            <a:off x="6092032" y="1210283"/>
            <a:ext cx="2916194" cy="1754326"/>
          </a:xfrm>
          <a:prstGeom prst="rect">
            <a:avLst/>
          </a:prstGeom>
          <a:noFill/>
        </p:spPr>
        <p:txBody>
          <a:bodyPr wrap="square">
            <a:spAutoFit/>
          </a:bodyPr>
          <a:lstStyle/>
          <a:p>
            <a:pPr marL="0" indent="0" algn="just">
              <a:buNone/>
            </a:pPr>
            <a:r>
              <a:rPr lang="en-GB" sz="1800" b="1" dirty="0">
                <a:latin typeface="Golos Text" panose="020B0604020202020204" charset="0"/>
                <a:cs typeface="Golos Text" panose="020B0604020202020204" charset="0"/>
              </a:rPr>
              <a:t>Reason: </a:t>
            </a:r>
            <a:r>
              <a:rPr lang="en-GB" sz="1800" dirty="0">
                <a:latin typeface="Golos Text" panose="020B0604020202020204" charset="0"/>
                <a:cs typeface="Golos Text" panose="020B0604020202020204" charset="0"/>
              </a:rPr>
              <a:t>only 6% of observations are known if to consider that data is known at all timestamps for each cube</a:t>
            </a:r>
            <a:endParaRPr lang="en-GB" sz="1800" b="1" dirty="0">
              <a:latin typeface="Golos Text" panose="020B0604020202020204" charset="0"/>
              <a:cs typeface="Golos Text" panose="020B0604020202020204" charset="0"/>
            </a:endParaRPr>
          </a:p>
        </p:txBody>
      </p:sp>
      <p:sp>
        <p:nvSpPr>
          <p:cNvPr id="9" name="Google Shape;161;p26">
            <a:extLst>
              <a:ext uri="{FF2B5EF4-FFF2-40B4-BE49-F238E27FC236}">
                <a16:creationId xmlns:a16="http://schemas.microsoft.com/office/drawing/2014/main" id="{86BEB13A-E434-40C9-888A-5DEC14464C45}"/>
              </a:ext>
            </a:extLst>
          </p:cNvPr>
          <p:cNvSpPr txBox="1"/>
          <p:nvPr/>
        </p:nvSpPr>
        <p:spPr>
          <a:xfrm>
            <a:off x="6310200" y="3495900"/>
            <a:ext cx="2602172" cy="152602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the number of observations for cubes (training data). Number of unique timestamps - 9501</a:t>
            </a:r>
            <a:endParaRPr sz="1400" dirty="0">
              <a:solidFill>
                <a:schemeClr val="dk1"/>
              </a:solidFill>
              <a:latin typeface="Golos Text"/>
              <a:ea typeface="Golos Text"/>
              <a:cs typeface="Golos Text"/>
              <a:sym typeface="Golos Text"/>
            </a:endParaRPr>
          </a:p>
        </p:txBody>
      </p:sp>
      <p:pic>
        <p:nvPicPr>
          <p:cNvPr id="6" name="Рисунок 5">
            <a:extLst>
              <a:ext uri="{FF2B5EF4-FFF2-40B4-BE49-F238E27FC236}">
                <a16:creationId xmlns:a16="http://schemas.microsoft.com/office/drawing/2014/main" id="{3FD79D76-772C-4A54-A2C1-9CE69CE9B24D}"/>
              </a:ext>
            </a:extLst>
          </p:cNvPr>
          <p:cNvPicPr>
            <a:picLocks noChangeAspect="1"/>
          </p:cNvPicPr>
          <p:nvPr/>
        </p:nvPicPr>
        <p:blipFill>
          <a:blip r:embed="rId3"/>
          <a:stretch>
            <a:fillRect/>
          </a:stretch>
        </p:blipFill>
        <p:spPr>
          <a:xfrm>
            <a:off x="81410" y="2510683"/>
            <a:ext cx="5914768" cy="2463540"/>
          </a:xfrm>
          <a:prstGeom prst="rect">
            <a:avLst/>
          </a:prstGeom>
        </p:spPr>
      </p:pic>
      <p:sp>
        <p:nvSpPr>
          <p:cNvPr id="12" name="TextBox 11">
            <a:extLst>
              <a:ext uri="{FF2B5EF4-FFF2-40B4-BE49-F238E27FC236}">
                <a16:creationId xmlns:a16="http://schemas.microsoft.com/office/drawing/2014/main" id="{51FE35B9-0157-49A1-8E46-6C73C895F59F}"/>
              </a:ext>
            </a:extLst>
          </p:cNvPr>
          <p:cNvSpPr txBox="1"/>
          <p:nvPr/>
        </p:nvSpPr>
        <p:spPr>
          <a:xfrm>
            <a:off x="249224" y="1950986"/>
            <a:ext cx="7823857" cy="369332"/>
          </a:xfrm>
          <a:prstGeom prst="rect">
            <a:avLst/>
          </a:prstGeom>
          <a:noFill/>
        </p:spPr>
        <p:txBody>
          <a:bodyPr wrap="square">
            <a:spAutoFit/>
          </a:bodyPr>
          <a:lstStyle/>
          <a:p>
            <a:pPr marL="0" indent="0" algn="just">
              <a:buNone/>
            </a:pPr>
            <a:r>
              <a:rPr lang="en-GB" sz="1800" b="1" dirty="0">
                <a:latin typeface="Golos Text" panose="020B0604020202020204" charset="0"/>
                <a:cs typeface="Golos Text" panose="020B0604020202020204" charset="0"/>
              </a:rPr>
              <a:t>H</a:t>
            </a:r>
            <a:r>
              <a:rPr lang="en-GB" sz="1800" dirty="0">
                <a:latin typeface="Golos Text" panose="020B0604020202020204" charset="0"/>
                <a:cs typeface="Golos Text" panose="020B0604020202020204" charset="0"/>
              </a:rPr>
              <a:t>: better score, when considering </a:t>
            </a:r>
            <a:r>
              <a:rPr lang="en-GB" sz="1800" b="1" dirty="0">
                <a:latin typeface="Golos Text" panose="020B0604020202020204" charset="0"/>
                <a:cs typeface="Golos Text" panose="020B0604020202020204" charset="0"/>
              </a:rPr>
              <a:t>data as a tabular </a:t>
            </a:r>
          </a:p>
        </p:txBody>
      </p:sp>
    </p:spTree>
    <p:extLst>
      <p:ext uri="{BB962C8B-B14F-4D97-AF65-F5344CB8AC3E}">
        <p14:creationId xmlns:p14="http://schemas.microsoft.com/office/powerpoint/2010/main" val="1878727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tx1"/>
                </a:solidFill>
                <a:latin typeface="Calibri"/>
                <a:ea typeface="Calibri"/>
                <a:cs typeface="Calibri"/>
                <a:sym typeface="Calibri"/>
              </a:rPr>
              <a:t>5</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3. Outliers Detection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3"/>
            <a:ext cx="8672354" cy="1340681"/>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Two ways </a:t>
            </a:r>
            <a:r>
              <a:rPr lang="en-GB" sz="1800" dirty="0">
                <a:latin typeface="Golos Text" panose="020B0604020202020204" charset="0"/>
                <a:cs typeface="Golos Text" panose="020B0604020202020204" charset="0"/>
              </a:rPr>
              <a:t>of </a:t>
            </a:r>
            <a:r>
              <a:rPr lang="en-GB" sz="1800" b="1" dirty="0">
                <a:latin typeface="Golos Text" panose="020B0604020202020204" charset="0"/>
                <a:cs typeface="Golos Text" panose="020B0604020202020204" charset="0"/>
              </a:rPr>
              <a:t>outliers detection </a:t>
            </a:r>
            <a:r>
              <a:rPr lang="en-GB" sz="1800" dirty="0">
                <a:latin typeface="Golos Text" panose="020B0604020202020204" charset="0"/>
                <a:cs typeface="Golos Text" panose="020B0604020202020204" charset="0"/>
              </a:rPr>
              <a:t>were considered:</a:t>
            </a:r>
          </a:p>
          <a:p>
            <a:pPr algn="just">
              <a:lnSpc>
                <a:spcPct val="150000"/>
              </a:lnSpc>
              <a:buFontTx/>
              <a:buChar char="-"/>
            </a:pPr>
            <a:r>
              <a:rPr lang="en-GB" sz="1800" b="1" dirty="0">
                <a:latin typeface="Golos Text" panose="020B0604020202020204" charset="0"/>
                <a:cs typeface="Golos Text" panose="020B0604020202020204" charset="0"/>
              </a:rPr>
              <a:t>pinpointing cubes </a:t>
            </a:r>
            <a:r>
              <a:rPr lang="en-GB" sz="1800" dirty="0">
                <a:latin typeface="Golos Text" panose="020B0604020202020204" charset="0"/>
                <a:cs typeface="Golos Text" panose="020B0604020202020204" charset="0"/>
              </a:rPr>
              <a:t>with the coordinates, that do </a:t>
            </a:r>
            <a:r>
              <a:rPr lang="en-GB" sz="1800" b="1" dirty="0">
                <a:latin typeface="Golos Text" panose="020B0604020202020204" charset="0"/>
                <a:cs typeface="Golos Text" panose="020B0604020202020204" charset="0"/>
              </a:rPr>
              <a:t>not lie inside defined bounds</a:t>
            </a:r>
            <a:r>
              <a:rPr lang="en-GB" sz="1800" dirty="0">
                <a:latin typeface="Golos Text" panose="020B0604020202020204" charset="0"/>
                <a:cs typeface="Golos Text" panose="020B0604020202020204" charset="0"/>
              </a:rPr>
              <a:t>:</a:t>
            </a:r>
          </a:p>
          <a:p>
            <a:pPr algn="just">
              <a:buFontTx/>
              <a:buChar char="-"/>
            </a:pPr>
            <a:endParaRPr lang="en-GB" sz="1800" dirty="0">
              <a:latin typeface="Golos Text" panose="020B0604020202020204" charset="0"/>
              <a:cs typeface="Golos Text" panose="020B0604020202020204" charset="0"/>
            </a:endParaRPr>
          </a:p>
          <a:p>
            <a:pPr marL="0" indent="0" algn="just">
              <a:buNone/>
            </a:pPr>
            <a:endParaRPr lang="ru-RU" sz="1800" dirty="0">
              <a:latin typeface="Golos Text" panose="020B0604020202020204" charset="0"/>
              <a:cs typeface="Golos Text" panose="020B0604020202020204" charset="0"/>
            </a:endParaRPr>
          </a:p>
          <a:p>
            <a:pPr marL="0" indent="0" algn="just">
              <a:buNone/>
            </a:pPr>
            <a:endParaRPr lang="en-GB" sz="1800" dirty="0">
              <a:latin typeface="Golos Text" panose="020B0604020202020204" charset="0"/>
              <a:cs typeface="Golos Text" panose="020B0604020202020204" charset="0"/>
            </a:endParaRPr>
          </a:p>
          <a:p>
            <a:pPr algn="just">
              <a:buFontTx/>
              <a:buChar char="-"/>
            </a:pPr>
            <a:r>
              <a:rPr lang="en-GB" sz="1800" b="1" dirty="0">
                <a:latin typeface="Golos Text" panose="020B0604020202020204" charset="0"/>
                <a:cs typeface="Golos Text" panose="020B0604020202020204" charset="0"/>
              </a:rPr>
              <a:t>Isolation Forest</a:t>
            </a:r>
          </a:p>
          <a:p>
            <a:pPr marL="0" indent="0" algn="just">
              <a:lnSpc>
                <a:spcPct val="150000"/>
              </a:lnSpc>
              <a:buNone/>
            </a:pPr>
            <a:endParaRPr lang="en-GB" sz="1800" dirty="0">
              <a:latin typeface="Golos Text" panose="020B0604020202020204" charset="0"/>
              <a:cs typeface="Golos Text" panose="020B0604020202020204" charset="0"/>
            </a:endParaRPr>
          </a:p>
          <a:p>
            <a:pPr marL="0" indent="0" algn="just">
              <a:lnSpc>
                <a:spcPct val="150000"/>
              </a:lnSpc>
              <a:buNone/>
            </a:pPr>
            <a:r>
              <a:rPr lang="en-GB" sz="1800" dirty="0">
                <a:latin typeface="Golos Text" panose="020B0604020202020204" charset="0"/>
                <a:cs typeface="Golos Text" panose="020B0604020202020204" charset="0"/>
              </a:rPr>
              <a:t>As a result, </a:t>
            </a:r>
            <a:r>
              <a:rPr lang="en-GB" sz="1800" b="1" dirty="0">
                <a:latin typeface="Golos Text" panose="020B0604020202020204" charset="0"/>
                <a:cs typeface="Golos Text" panose="020B0604020202020204" charset="0"/>
              </a:rPr>
              <a:t>only first </a:t>
            </a:r>
            <a:r>
              <a:rPr lang="en-GB" sz="1800" dirty="0">
                <a:latin typeface="Golos Text" panose="020B0604020202020204" charset="0"/>
                <a:cs typeface="Golos Text" panose="020B0604020202020204" charset="0"/>
              </a:rPr>
              <a:t>approach was used later (</a:t>
            </a:r>
            <a:r>
              <a:rPr lang="en-GB" sz="1800" b="1" dirty="0">
                <a:latin typeface="Golos Text" panose="020B0604020202020204" charset="0"/>
                <a:cs typeface="Golos Text" panose="020B0604020202020204" charset="0"/>
              </a:rPr>
              <a:t>2.7% size reduction</a:t>
            </a:r>
            <a:r>
              <a:rPr lang="en-GB" sz="1800" dirty="0">
                <a:latin typeface="Golos Text" panose="020B0604020202020204" charset="0"/>
                <a:cs typeface="Golos Text" panose="020B0604020202020204" charset="0"/>
              </a:rPr>
              <a:t>). The usage of </a:t>
            </a:r>
            <a:r>
              <a:rPr lang="en-GB" sz="1800" b="1" dirty="0">
                <a:latin typeface="Golos Text" panose="020B0604020202020204" charset="0"/>
                <a:cs typeface="Golos Text" panose="020B0604020202020204" charset="0"/>
              </a:rPr>
              <a:t>Isolation Forest </a:t>
            </a:r>
            <a:r>
              <a:rPr lang="en-GB" sz="1800" dirty="0">
                <a:latin typeface="Golos Text" panose="020B0604020202020204" charset="0"/>
                <a:cs typeface="Golos Text" panose="020B0604020202020204" charset="0"/>
              </a:rPr>
              <a:t>(from 5 to 13% reduction) leads to </a:t>
            </a:r>
            <a:r>
              <a:rPr lang="en-GB" sz="1800" b="1" dirty="0">
                <a:latin typeface="Golos Text" panose="020B0604020202020204" charset="0"/>
                <a:cs typeface="Golos Text" panose="020B0604020202020204" charset="0"/>
              </a:rPr>
              <a:t>worse results</a:t>
            </a:r>
          </a:p>
          <a:p>
            <a:pPr algn="just">
              <a:buFontTx/>
              <a:buChar char="-"/>
            </a:pPr>
            <a:endParaRPr lang="en-GB" sz="1800" dirty="0">
              <a:latin typeface="Golos Text" panose="020B0604020202020204" charset="0"/>
              <a:cs typeface="Golos Text" panose="020B0604020202020204" charset="0"/>
            </a:endParaRPr>
          </a:p>
        </p:txBody>
      </p:sp>
      <p:pic>
        <p:nvPicPr>
          <p:cNvPr id="3" name="Рисунок 2">
            <a:extLst>
              <a:ext uri="{FF2B5EF4-FFF2-40B4-BE49-F238E27FC236}">
                <a16:creationId xmlns:a16="http://schemas.microsoft.com/office/drawing/2014/main" id="{40491D79-B509-4A1A-94A0-CB07F5DFBE13}"/>
              </a:ext>
            </a:extLst>
          </p:cNvPr>
          <p:cNvPicPr>
            <a:picLocks noChangeAspect="1"/>
          </p:cNvPicPr>
          <p:nvPr/>
        </p:nvPicPr>
        <p:blipFill>
          <a:blip r:embed="rId3"/>
          <a:stretch>
            <a:fillRect/>
          </a:stretch>
        </p:blipFill>
        <p:spPr>
          <a:xfrm>
            <a:off x="421044" y="2079323"/>
            <a:ext cx="3379399" cy="984853"/>
          </a:xfrm>
          <a:prstGeom prst="rect">
            <a:avLst/>
          </a:prstGeom>
        </p:spPr>
      </p:pic>
    </p:spTree>
    <p:extLst>
      <p:ext uri="{BB962C8B-B14F-4D97-AF65-F5344CB8AC3E}">
        <p14:creationId xmlns:p14="http://schemas.microsoft.com/office/powerpoint/2010/main" val="3813105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6</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3. Outliers Detection</a:t>
            </a:r>
            <a:endParaRPr lang="en-US" sz="2800" b="1" dirty="0"/>
          </a:p>
        </p:txBody>
      </p:sp>
      <p:sp>
        <p:nvSpPr>
          <p:cNvPr id="12" name="Google Shape;161;p26">
            <a:extLst>
              <a:ext uri="{FF2B5EF4-FFF2-40B4-BE49-F238E27FC236}">
                <a16:creationId xmlns:a16="http://schemas.microsoft.com/office/drawing/2014/main" id="{4106666A-9743-4596-9C4C-D19463E45E4D}"/>
              </a:ext>
            </a:extLst>
          </p:cNvPr>
          <p:cNvSpPr txBox="1"/>
          <p:nvPr/>
        </p:nvSpPr>
        <p:spPr>
          <a:xfrm>
            <a:off x="6082139" y="2469120"/>
            <a:ext cx="2602172"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cubes coordinates</a:t>
            </a:r>
            <a:endParaRPr sz="1400" dirty="0">
              <a:solidFill>
                <a:schemeClr val="dk1"/>
              </a:solidFill>
              <a:latin typeface="Golos Text"/>
              <a:ea typeface="Golos Text"/>
              <a:cs typeface="Golos Text"/>
              <a:sym typeface="Golos Text"/>
            </a:endParaRPr>
          </a:p>
        </p:txBody>
      </p:sp>
      <p:pic>
        <p:nvPicPr>
          <p:cNvPr id="1026" name="Picture 2">
            <a:extLst>
              <a:ext uri="{FF2B5EF4-FFF2-40B4-BE49-F238E27FC236}">
                <a16:creationId xmlns:a16="http://schemas.microsoft.com/office/drawing/2014/main" id="{4CDD0D2B-7FBF-44BC-9551-6F67962643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925" y="863053"/>
            <a:ext cx="5195987" cy="4280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694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7</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3. Outliers Detection</a:t>
            </a:r>
            <a:endParaRPr lang="en-US" sz="2800" b="1" dirty="0"/>
          </a:p>
        </p:txBody>
      </p:sp>
      <p:sp>
        <p:nvSpPr>
          <p:cNvPr id="12" name="Google Shape;161;p26">
            <a:extLst>
              <a:ext uri="{FF2B5EF4-FFF2-40B4-BE49-F238E27FC236}">
                <a16:creationId xmlns:a16="http://schemas.microsoft.com/office/drawing/2014/main" id="{4106666A-9743-4596-9C4C-D19463E45E4D}"/>
              </a:ext>
            </a:extLst>
          </p:cNvPr>
          <p:cNvSpPr txBox="1"/>
          <p:nvPr/>
        </p:nvSpPr>
        <p:spPr>
          <a:xfrm>
            <a:off x="6082139" y="2469120"/>
            <a:ext cx="2602172" cy="103050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Distribution of cubes coordinates within stated bounds</a:t>
            </a:r>
            <a:endParaRPr sz="1400" dirty="0">
              <a:solidFill>
                <a:schemeClr val="dk1"/>
              </a:solidFill>
              <a:latin typeface="Golos Text"/>
              <a:ea typeface="Golos Text"/>
              <a:cs typeface="Golos Text"/>
              <a:sym typeface="Golos Text"/>
            </a:endParaRPr>
          </a:p>
        </p:txBody>
      </p:sp>
      <p:pic>
        <p:nvPicPr>
          <p:cNvPr id="7" name="Picture 2">
            <a:extLst>
              <a:ext uri="{FF2B5EF4-FFF2-40B4-BE49-F238E27FC236}">
                <a16:creationId xmlns:a16="http://schemas.microsoft.com/office/drawing/2014/main" id="{20712346-D204-4760-9B60-FD9A105F73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73" y="858077"/>
            <a:ext cx="5356872" cy="42178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4034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8</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4. Data </a:t>
            </a:r>
            <a:r>
              <a:rPr lang="en-GB" sz="2800" b="1" dirty="0" err="1"/>
              <a:t>Preprocessing</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3"/>
            <a:ext cx="8672354" cy="1983232"/>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en-GB" sz="1800" b="1" dirty="0">
                <a:latin typeface="Golos Text" panose="020B0604020202020204" charset="0"/>
                <a:cs typeface="Golos Text" panose="020B0604020202020204" charset="0"/>
              </a:rPr>
              <a:t>Steps:</a:t>
            </a:r>
          </a:p>
          <a:p>
            <a:pPr algn="just">
              <a:buFontTx/>
              <a:buChar char="-"/>
            </a:pPr>
            <a:r>
              <a:rPr lang="en-GB" sz="1800" b="1" dirty="0">
                <a:latin typeface="Golos Text" panose="020B0604020202020204" charset="0"/>
                <a:cs typeface="Golos Text" panose="020B0604020202020204" charset="0"/>
              </a:rPr>
              <a:t>grouping training data</a:t>
            </a:r>
            <a:r>
              <a:rPr lang="en-GB" sz="1800" dirty="0">
                <a:latin typeface="Golos Text" panose="020B0604020202020204" charset="0"/>
                <a:cs typeface="Golos Text" panose="020B0604020202020204" charset="0"/>
              </a:rPr>
              <a:t> by cube and timestamp (count-related features were aggregated by sum) </a:t>
            </a:r>
          </a:p>
          <a:p>
            <a:pPr algn="just">
              <a:buFontTx/>
              <a:buChar char="-"/>
            </a:pPr>
            <a:r>
              <a:rPr lang="en-GB" sz="1800" dirty="0">
                <a:latin typeface="Golos Text" panose="020B0604020202020204" charset="0"/>
                <a:cs typeface="Golos Text" panose="020B0604020202020204" charset="0"/>
              </a:rPr>
              <a:t>creating </a:t>
            </a:r>
            <a:r>
              <a:rPr lang="en-GB" sz="1800" b="1" dirty="0">
                <a:latin typeface="Golos Text" panose="020B0604020202020204" charset="0"/>
                <a:cs typeface="Golos Text" panose="020B0604020202020204" charset="0"/>
              </a:rPr>
              <a:t>new features </a:t>
            </a:r>
            <a:r>
              <a:rPr lang="en-GB" sz="1800" dirty="0">
                <a:latin typeface="Golos Text" panose="020B0604020202020204" charset="0"/>
                <a:cs typeface="Golos Text" panose="020B0604020202020204" charset="0"/>
              </a:rPr>
              <a:t>instead of timestamp:</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graphicFrame>
        <p:nvGraphicFramePr>
          <p:cNvPr id="2" name="Таблица 3">
            <a:extLst>
              <a:ext uri="{FF2B5EF4-FFF2-40B4-BE49-F238E27FC236}">
                <a16:creationId xmlns:a16="http://schemas.microsoft.com/office/drawing/2014/main" id="{6DA2619E-4BD4-4A0C-94C8-A6FDA47F4E83}"/>
              </a:ext>
            </a:extLst>
          </p:cNvPr>
          <p:cNvGraphicFramePr>
            <a:graphicFrameLocks noGrp="1"/>
          </p:cNvGraphicFramePr>
          <p:nvPr>
            <p:extLst>
              <p:ext uri="{D42A27DB-BD31-4B8C-83A1-F6EECF244321}">
                <p14:modId xmlns:p14="http://schemas.microsoft.com/office/powerpoint/2010/main" val="3712526898"/>
              </p:ext>
            </p:extLst>
          </p:nvPr>
        </p:nvGraphicFramePr>
        <p:xfrm>
          <a:off x="402838" y="2141453"/>
          <a:ext cx="6887648" cy="1483360"/>
        </p:xfrm>
        <a:graphic>
          <a:graphicData uri="http://schemas.openxmlformats.org/drawingml/2006/table">
            <a:tbl>
              <a:tblPr bandRow="1">
                <a:tableStyleId>{5C22544A-7EE6-4342-B048-85BDC9FD1C3A}</a:tableStyleId>
              </a:tblPr>
              <a:tblGrid>
                <a:gridCol w="1721912">
                  <a:extLst>
                    <a:ext uri="{9D8B030D-6E8A-4147-A177-3AD203B41FA5}">
                      <a16:colId xmlns:a16="http://schemas.microsoft.com/office/drawing/2014/main" val="2061306515"/>
                    </a:ext>
                  </a:extLst>
                </a:gridCol>
                <a:gridCol w="1721912">
                  <a:extLst>
                    <a:ext uri="{9D8B030D-6E8A-4147-A177-3AD203B41FA5}">
                      <a16:colId xmlns:a16="http://schemas.microsoft.com/office/drawing/2014/main" val="850756833"/>
                    </a:ext>
                  </a:extLst>
                </a:gridCol>
                <a:gridCol w="1721912">
                  <a:extLst>
                    <a:ext uri="{9D8B030D-6E8A-4147-A177-3AD203B41FA5}">
                      <a16:colId xmlns:a16="http://schemas.microsoft.com/office/drawing/2014/main" val="2736559022"/>
                    </a:ext>
                  </a:extLst>
                </a:gridCol>
                <a:gridCol w="1721912">
                  <a:extLst>
                    <a:ext uri="{9D8B030D-6E8A-4147-A177-3AD203B41FA5}">
                      <a16:colId xmlns:a16="http://schemas.microsoft.com/office/drawing/2014/main" val="9237936"/>
                    </a:ext>
                  </a:extLst>
                </a:gridCol>
              </a:tblGrid>
              <a:tr h="370840">
                <a:tc>
                  <a:txBody>
                    <a:bodyPr/>
                    <a:lstStyle/>
                    <a:p>
                      <a:r>
                        <a:rPr lang="en-US" sz="1600" dirty="0">
                          <a:latin typeface="Golos Text" panose="020B0604020202020204" charset="0"/>
                          <a:cs typeface="Golos Text" panose="020B0604020202020204" charset="0"/>
                        </a:rPr>
                        <a:t>hour</a:t>
                      </a:r>
                      <a:endParaRPr lang="ru-RU" sz="1600" dirty="0">
                        <a:latin typeface="Golos Text" panose="020B0604020202020204" charset="0"/>
                        <a:cs typeface="Golos Text" panose="020B0604020202020204" charset="0"/>
                      </a:endParaRPr>
                    </a:p>
                  </a:txBody>
                  <a:tcPr/>
                </a:tc>
                <a:tc>
                  <a:txBody>
                    <a:bodyPr/>
                    <a:lstStyle/>
                    <a:p>
                      <a:r>
                        <a:rPr lang="en-US" sz="1600" dirty="0">
                          <a:latin typeface="Golos Text" panose="020B0604020202020204" charset="0"/>
                          <a:cs typeface="Golos Text" panose="020B0604020202020204" charset="0"/>
                        </a:rPr>
                        <a:t>day</a:t>
                      </a:r>
                      <a:endParaRPr lang="ru-RU" sz="1600" dirty="0">
                        <a:latin typeface="Golos Text" panose="020B0604020202020204" charset="0"/>
                        <a:cs typeface="Golos Text" panose="020B0604020202020204" charset="0"/>
                      </a:endParaRPr>
                    </a:p>
                  </a:txBody>
                  <a:tcPr/>
                </a:tc>
                <a:tc>
                  <a:txBody>
                    <a:bodyPr/>
                    <a:lstStyle/>
                    <a:p>
                      <a:r>
                        <a:rPr lang="en-US" sz="1600" dirty="0">
                          <a:latin typeface="Golos Text" panose="020B0604020202020204" charset="0"/>
                          <a:cs typeface="Golos Text" panose="020B0604020202020204" charset="0"/>
                        </a:rPr>
                        <a:t>month</a:t>
                      </a:r>
                      <a:endParaRPr lang="ru-RU" sz="1600" dirty="0">
                        <a:latin typeface="Golos Text" panose="020B0604020202020204" charset="0"/>
                        <a:cs typeface="Golos Text" panose="020B0604020202020204" charset="0"/>
                      </a:endParaRPr>
                    </a:p>
                  </a:txBody>
                  <a:tcPr/>
                </a:tc>
                <a:tc>
                  <a:txBody>
                    <a:bodyPr/>
                    <a:lstStyle/>
                    <a:p>
                      <a:r>
                        <a:rPr lang="en-US" sz="1600" dirty="0">
                          <a:latin typeface="Golos Text" panose="020B0604020202020204" charset="0"/>
                          <a:cs typeface="Golos Text" panose="020B0604020202020204" charset="0"/>
                        </a:rPr>
                        <a:t>year</a:t>
                      </a:r>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1683556767"/>
                  </a:ext>
                </a:extLst>
              </a:tr>
              <a:tr h="370840">
                <a:tc>
                  <a:txBody>
                    <a:bodyPr/>
                    <a:lstStyle/>
                    <a:p>
                      <a:r>
                        <a:rPr lang="en-US" sz="1600" dirty="0" err="1">
                          <a:latin typeface="Golos Text" panose="020B0604020202020204" charset="0"/>
                          <a:cs typeface="Golos Text" panose="020B0604020202020204" charset="0"/>
                        </a:rPr>
                        <a:t>is_morning</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is_day</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is_evening</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is_night</a:t>
                      </a:r>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2564485939"/>
                  </a:ext>
                </a:extLst>
              </a:tr>
              <a:tr h="370840">
                <a:tc>
                  <a:txBody>
                    <a:bodyPr/>
                    <a:lstStyle/>
                    <a:p>
                      <a:r>
                        <a:rPr lang="en-US" sz="1600" dirty="0">
                          <a:latin typeface="Golos Text" panose="020B0604020202020204" charset="0"/>
                          <a:cs typeface="Golos Text" panose="020B0604020202020204" charset="0"/>
                        </a:rPr>
                        <a:t>weekday</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is_weekend</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is_holiday</a:t>
                      </a:r>
                      <a:endParaRPr lang="ru-RU" sz="1600" dirty="0">
                        <a:latin typeface="Golos Text" panose="020B0604020202020204" charset="0"/>
                        <a:cs typeface="Golos Text" panose="020B0604020202020204" charset="0"/>
                      </a:endParaRPr>
                    </a:p>
                  </a:txBody>
                  <a:tcPr/>
                </a:tc>
                <a:tc>
                  <a:txBody>
                    <a:bodyPr/>
                    <a:lstStyle/>
                    <a:p>
                      <a:r>
                        <a:rPr lang="en-US" sz="1600" dirty="0" err="1">
                          <a:latin typeface="Golos Text" panose="020B0604020202020204" charset="0"/>
                          <a:cs typeface="Golos Text" panose="020B0604020202020204" charset="0"/>
                        </a:rPr>
                        <a:t>is_working_day</a:t>
                      </a:r>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2355796288"/>
                  </a:ext>
                </a:extLst>
              </a:tr>
              <a:tr h="370840">
                <a:tc>
                  <a:txBody>
                    <a:bodyPr/>
                    <a:lstStyle/>
                    <a:p>
                      <a:r>
                        <a:rPr lang="en-US" sz="1600" dirty="0">
                          <a:latin typeface="Golos Text" panose="020B0604020202020204" charset="0"/>
                          <a:cs typeface="Golos Text" panose="020B0604020202020204" charset="0"/>
                        </a:rPr>
                        <a:t>temperature</a:t>
                      </a:r>
                      <a:endParaRPr lang="ru-RU" sz="1600" dirty="0">
                        <a:latin typeface="Golos Text" panose="020B0604020202020204" charset="0"/>
                        <a:cs typeface="Golos Text" panose="020B0604020202020204" charset="0"/>
                      </a:endParaRPr>
                    </a:p>
                  </a:txBody>
                  <a:tcPr/>
                </a:tc>
                <a:tc>
                  <a:txBody>
                    <a:bodyPr/>
                    <a:lstStyle/>
                    <a:p>
                      <a:endParaRPr lang="ru-RU" sz="1600" dirty="0">
                        <a:latin typeface="Golos Text" panose="020B0604020202020204" charset="0"/>
                        <a:cs typeface="Golos Text" panose="020B0604020202020204" charset="0"/>
                      </a:endParaRPr>
                    </a:p>
                  </a:txBody>
                  <a:tcPr/>
                </a:tc>
                <a:tc>
                  <a:txBody>
                    <a:bodyPr/>
                    <a:lstStyle/>
                    <a:p>
                      <a:endParaRPr lang="ru-RU" sz="1600" dirty="0">
                        <a:latin typeface="Golos Text" panose="020B0604020202020204" charset="0"/>
                        <a:cs typeface="Golos Text" panose="020B0604020202020204" charset="0"/>
                      </a:endParaRPr>
                    </a:p>
                  </a:txBody>
                  <a:tcPr/>
                </a:tc>
                <a:tc>
                  <a:txBody>
                    <a:bodyPr/>
                    <a:lstStyle/>
                    <a:p>
                      <a:endParaRPr lang="ru-RU" sz="1600" dirty="0">
                        <a:latin typeface="Golos Text" panose="020B0604020202020204" charset="0"/>
                        <a:cs typeface="Golos Text" panose="020B0604020202020204" charset="0"/>
                      </a:endParaRPr>
                    </a:p>
                  </a:txBody>
                  <a:tcPr/>
                </a:tc>
                <a:extLst>
                  <a:ext uri="{0D108BD9-81ED-4DB2-BD59-A6C34878D82A}">
                    <a16:rowId xmlns:a16="http://schemas.microsoft.com/office/drawing/2014/main" val="3623388733"/>
                  </a:ext>
                </a:extLst>
              </a:tr>
            </a:tbl>
          </a:graphicData>
        </a:graphic>
      </p:graphicFrame>
      <p:sp>
        <p:nvSpPr>
          <p:cNvPr id="8" name="Google Shape;161;p26">
            <a:extLst>
              <a:ext uri="{FF2B5EF4-FFF2-40B4-BE49-F238E27FC236}">
                <a16:creationId xmlns:a16="http://schemas.microsoft.com/office/drawing/2014/main" id="{3BA6D284-9B6D-49AF-86CE-ACABC5A15671}"/>
              </a:ext>
            </a:extLst>
          </p:cNvPr>
          <p:cNvSpPr txBox="1"/>
          <p:nvPr/>
        </p:nvSpPr>
        <p:spPr>
          <a:xfrm>
            <a:off x="7339912" y="2491759"/>
            <a:ext cx="1598141" cy="78274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Table.</a:t>
            </a:r>
            <a:r>
              <a:rPr lang="en-US" sz="1400" dirty="0">
                <a:solidFill>
                  <a:schemeClr val="dk1"/>
                </a:solidFill>
                <a:latin typeface="Golos Text"/>
                <a:ea typeface="Golos Text"/>
                <a:cs typeface="Golos Text"/>
                <a:sym typeface="Golos Text"/>
              </a:rPr>
              <a:t> List of new features</a:t>
            </a:r>
            <a:endParaRPr sz="1400" dirty="0">
              <a:solidFill>
                <a:schemeClr val="dk1"/>
              </a:solidFill>
              <a:latin typeface="Golos Text"/>
              <a:ea typeface="Golos Text"/>
              <a:cs typeface="Golos Text"/>
              <a:sym typeface="Golos Text"/>
            </a:endParaRPr>
          </a:p>
        </p:txBody>
      </p:sp>
      <p:sp>
        <p:nvSpPr>
          <p:cNvPr id="12" name="TextBox 11">
            <a:extLst>
              <a:ext uri="{FF2B5EF4-FFF2-40B4-BE49-F238E27FC236}">
                <a16:creationId xmlns:a16="http://schemas.microsoft.com/office/drawing/2014/main" id="{532A17B2-0F35-4778-B1B8-015D4F76DEB3}"/>
              </a:ext>
            </a:extLst>
          </p:cNvPr>
          <p:cNvSpPr txBox="1"/>
          <p:nvPr/>
        </p:nvSpPr>
        <p:spPr>
          <a:xfrm>
            <a:off x="249225" y="3853483"/>
            <a:ext cx="8672354" cy="923330"/>
          </a:xfrm>
          <a:prstGeom prst="rect">
            <a:avLst/>
          </a:prstGeom>
          <a:noFill/>
        </p:spPr>
        <p:txBody>
          <a:bodyPr wrap="square">
            <a:spAutoFit/>
          </a:bodyPr>
          <a:lstStyle/>
          <a:p>
            <a:pPr algn="just">
              <a:buFontTx/>
              <a:buChar char="-"/>
            </a:pPr>
            <a:r>
              <a:rPr lang="en-GB" sz="1800" dirty="0">
                <a:latin typeface="Golos Text" panose="020B0604020202020204" charset="0"/>
                <a:cs typeface="Golos Text" panose="020B0604020202020204" charset="0"/>
              </a:rPr>
              <a:t> </a:t>
            </a:r>
            <a:r>
              <a:rPr lang="en-GB" sz="1800" b="1" dirty="0">
                <a:latin typeface="Golos Text" panose="020B0604020202020204" charset="0"/>
                <a:cs typeface="Golos Text" panose="020B0604020202020204" charset="0"/>
              </a:rPr>
              <a:t>filling in empty data </a:t>
            </a:r>
            <a:r>
              <a:rPr lang="en-GB" sz="1800" dirty="0">
                <a:latin typeface="Golos Text" panose="020B0604020202020204" charset="0"/>
                <a:cs typeface="Golos Text" panose="020B0604020202020204" charset="0"/>
              </a:rPr>
              <a:t>for count-related features </a:t>
            </a:r>
            <a:r>
              <a:rPr lang="en-GB" sz="1800" b="1" dirty="0">
                <a:latin typeface="Golos Text" panose="020B0604020202020204" charset="0"/>
                <a:cs typeface="Golos Text" panose="020B0604020202020204" charset="0"/>
              </a:rPr>
              <a:t>in evaluation </a:t>
            </a:r>
            <a:r>
              <a:rPr lang="en-GB" sz="1800" dirty="0">
                <a:latin typeface="Golos Text" panose="020B0604020202020204" charset="0"/>
                <a:cs typeface="Golos Text" panose="020B0604020202020204" charset="0"/>
              </a:rPr>
              <a:t>and </a:t>
            </a:r>
            <a:r>
              <a:rPr lang="en-GB" sz="1800" b="1" dirty="0">
                <a:latin typeface="Golos Text" panose="020B0604020202020204" charset="0"/>
                <a:cs typeface="Golos Text" panose="020B0604020202020204" charset="0"/>
              </a:rPr>
              <a:t>test data </a:t>
            </a:r>
            <a:r>
              <a:rPr lang="en-GB" sz="1800" dirty="0">
                <a:latin typeface="Golos Text" panose="020B0604020202020204" charset="0"/>
                <a:cs typeface="Golos Text" panose="020B0604020202020204" charset="0"/>
              </a:rPr>
              <a:t>using training data (via mean value and grouping by cube, hour, month and weekday)</a:t>
            </a:r>
          </a:p>
        </p:txBody>
      </p:sp>
    </p:spTree>
    <p:extLst>
      <p:ext uri="{BB962C8B-B14F-4D97-AF65-F5344CB8AC3E}">
        <p14:creationId xmlns:p14="http://schemas.microsoft.com/office/powerpoint/2010/main" val="1252604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9" name="Google Shape;145;p25">
            <a:extLst>
              <a:ext uri="{FF2B5EF4-FFF2-40B4-BE49-F238E27FC236}">
                <a16:creationId xmlns:a16="http://schemas.microsoft.com/office/drawing/2014/main" id="{48D15B60-2DC4-45E3-B0A9-5FD0710E43D8}"/>
              </a:ext>
            </a:extLst>
          </p:cNvPr>
          <p:cNvSpPr/>
          <p:nvPr/>
        </p:nvSpPr>
        <p:spPr>
          <a:xfrm>
            <a:off x="8755117" y="4774168"/>
            <a:ext cx="314510"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ru-RU" sz="2000" b="1" i="0" u="none" strike="noStrike" cap="none" dirty="0">
                <a:solidFill>
                  <a:schemeClr val="tx1"/>
                </a:solidFill>
                <a:latin typeface="Calibri"/>
                <a:ea typeface="Calibri"/>
                <a:cs typeface="Calibri"/>
                <a:sym typeface="Calibri"/>
              </a:rPr>
              <a:t>9</a:t>
            </a:r>
            <a:endParaRPr sz="2000" b="0" i="0" u="none" strike="noStrike" cap="none" dirty="0">
              <a:solidFill>
                <a:schemeClr val="tx1"/>
              </a:solidFill>
              <a:latin typeface="Calibri"/>
              <a:ea typeface="Calibri"/>
              <a:cs typeface="Calibri"/>
              <a:sym typeface="Calibri"/>
            </a:endParaRPr>
          </a:p>
        </p:txBody>
      </p:sp>
      <p:sp>
        <p:nvSpPr>
          <p:cNvPr id="13" name="Google Shape;213;p32">
            <a:extLst>
              <a:ext uri="{FF2B5EF4-FFF2-40B4-BE49-F238E27FC236}">
                <a16:creationId xmlns:a16="http://schemas.microsoft.com/office/drawing/2014/main" id="{5A8406D2-DC90-4562-9199-54CCBF088A94}"/>
              </a:ext>
            </a:extLst>
          </p:cNvPr>
          <p:cNvSpPr txBox="1">
            <a:spLocks/>
          </p:cNvSpPr>
          <p:nvPr/>
        </p:nvSpPr>
        <p:spPr>
          <a:xfrm>
            <a:off x="249224" y="67619"/>
            <a:ext cx="6768600" cy="711900"/>
          </a:xfrm>
          <a:prstGeom prst="rect">
            <a:avLst/>
          </a:prstGeom>
          <a:noFill/>
          <a:ln>
            <a:noFill/>
          </a:ln>
        </p:spPr>
        <p:txBody>
          <a:bodyPr spcFirstLastPara="1" vert="horz" wrap="square" lIns="91425" tIns="45700" rIns="91425" bIns="45700" rtlCol="0" anchor="ctr" anchorCtr="0">
            <a:normAutofit/>
          </a:bodyPr>
          <a:lstStyle>
            <a:lvl1pPr lvl="0" algn="l" defTabSz="685800" rtl="0" eaLnBrk="1" latinLnBrk="0" hangingPunct="1">
              <a:lnSpc>
                <a:spcPct val="100000"/>
              </a:lnSpc>
              <a:spcBef>
                <a:spcPts val="0"/>
              </a:spcBef>
              <a:spcAft>
                <a:spcPts val="0"/>
              </a:spcAft>
              <a:buClr>
                <a:schemeClr val="dk1"/>
              </a:buClr>
              <a:buSzPts val="3200"/>
              <a:buFont typeface="Golos Text SemiBold"/>
              <a:buNone/>
              <a:defRPr sz="3200" kern="1200">
                <a:solidFill>
                  <a:schemeClr val="tx1"/>
                </a:solidFill>
                <a:latin typeface="Golos Text SemiBold"/>
                <a:ea typeface="Golos Text SemiBold"/>
                <a:cs typeface="Golos Text SemiBold"/>
                <a:sym typeface="Golos Text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GB" sz="2800" b="1" dirty="0"/>
              <a:t>5. Model &amp; Objective Function</a:t>
            </a:r>
            <a:endParaRPr lang="en-US" sz="2800" b="1" dirty="0"/>
          </a:p>
        </p:txBody>
      </p:sp>
      <p:sp>
        <p:nvSpPr>
          <p:cNvPr id="17" name="Текст 4">
            <a:extLst>
              <a:ext uri="{FF2B5EF4-FFF2-40B4-BE49-F238E27FC236}">
                <a16:creationId xmlns:a16="http://schemas.microsoft.com/office/drawing/2014/main" id="{4DE207ED-F97D-412E-8A3C-B20508A7609A}"/>
              </a:ext>
            </a:extLst>
          </p:cNvPr>
          <p:cNvSpPr txBox="1">
            <a:spLocks/>
          </p:cNvSpPr>
          <p:nvPr/>
        </p:nvSpPr>
        <p:spPr>
          <a:xfrm>
            <a:off x="249224" y="817632"/>
            <a:ext cx="8672354" cy="279877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en-GB" sz="1800" b="1" dirty="0">
                <a:latin typeface="Golos Text" panose="020B0604020202020204" charset="0"/>
                <a:cs typeface="Golos Text" panose="020B0604020202020204" charset="0"/>
              </a:rPr>
              <a:t>Model considered</a:t>
            </a:r>
            <a:r>
              <a:rPr lang="en-GB" sz="1800" dirty="0">
                <a:latin typeface="Golos Text" panose="020B0604020202020204" charset="0"/>
                <a:cs typeface="Golos Text" panose="020B0604020202020204" charset="0"/>
              </a:rPr>
              <a:t>: </a:t>
            </a:r>
            <a:r>
              <a:rPr lang="en-GB" sz="1800" dirty="0" err="1">
                <a:latin typeface="Golos Text" panose="020B0604020202020204" charset="0"/>
                <a:cs typeface="Golos Text" panose="020B0604020202020204" charset="0"/>
              </a:rPr>
              <a:t>xgboost</a:t>
            </a:r>
            <a:r>
              <a:rPr lang="en-GB" sz="1800" dirty="0">
                <a:latin typeface="Golos Text" panose="020B0604020202020204" charset="0"/>
                <a:cs typeface="Golos Text" panose="020B0604020202020204" charset="0"/>
              </a:rPr>
              <a:t> regressor - light model with high performance</a:t>
            </a:r>
            <a:endParaRPr lang="en-GB" sz="1800" b="1" dirty="0">
              <a:latin typeface="Golos Text" panose="020B0604020202020204" charset="0"/>
              <a:cs typeface="Golos Text" panose="020B0604020202020204" charset="0"/>
            </a:endParaRPr>
          </a:p>
          <a:p>
            <a:pPr marL="0" indent="0" algn="just">
              <a:lnSpc>
                <a:spcPct val="100000"/>
              </a:lnSpc>
              <a:buNone/>
            </a:pPr>
            <a:r>
              <a:rPr lang="en-GB" sz="1800" b="1" dirty="0">
                <a:latin typeface="Golos Text" panose="020B0604020202020204" charset="0"/>
                <a:cs typeface="Golos Text" panose="020B0604020202020204" charset="0"/>
              </a:rPr>
              <a:t>Objective Function</a:t>
            </a:r>
            <a:r>
              <a:rPr lang="en-GB" sz="1800" dirty="0">
                <a:latin typeface="Golos Text" panose="020B0604020202020204" charset="0"/>
                <a:cs typeface="Golos Text" panose="020B0604020202020204" charset="0"/>
              </a:rPr>
              <a:t>: </a:t>
            </a:r>
            <a:r>
              <a:rPr lang="en-GB" sz="1800" dirty="0" err="1">
                <a:latin typeface="Golos Text" panose="020B0604020202020204" charset="0"/>
                <a:cs typeface="Golos Text" panose="020B0604020202020204" charset="0"/>
              </a:rPr>
              <a:t>tweedie</a:t>
            </a:r>
            <a:r>
              <a:rPr lang="en-GB" sz="1800" dirty="0">
                <a:latin typeface="Golos Text" panose="020B0604020202020204" charset="0"/>
                <a:cs typeface="Golos Text" panose="020B0604020202020204" charset="0"/>
              </a:rPr>
              <a:t> - target feature has similar distribution</a:t>
            </a:r>
          </a:p>
          <a:p>
            <a:pPr marL="0" indent="0" algn="just">
              <a:buNone/>
            </a:pPr>
            <a:endParaRPr lang="en-GB" sz="1800" dirty="0">
              <a:latin typeface="Golos Text" panose="020B0604020202020204" charset="0"/>
              <a:cs typeface="Golos Text" panose="020B0604020202020204" charset="0"/>
            </a:endParaRPr>
          </a:p>
          <a:p>
            <a:pPr algn="just">
              <a:buFontTx/>
              <a:buChar char="-"/>
            </a:pPr>
            <a:endParaRPr lang="en-GB" sz="1800" dirty="0">
              <a:latin typeface="Golos Text" panose="020B0604020202020204" charset="0"/>
              <a:cs typeface="Golos Text" panose="020B0604020202020204" charset="0"/>
            </a:endParaRPr>
          </a:p>
        </p:txBody>
      </p:sp>
      <p:pic>
        <p:nvPicPr>
          <p:cNvPr id="3" name="Рисунок 2">
            <a:extLst>
              <a:ext uri="{FF2B5EF4-FFF2-40B4-BE49-F238E27FC236}">
                <a16:creationId xmlns:a16="http://schemas.microsoft.com/office/drawing/2014/main" id="{C3CE5372-38CF-4E99-BF65-5D6872604508}"/>
              </a:ext>
            </a:extLst>
          </p:cNvPr>
          <p:cNvPicPr>
            <a:picLocks noChangeAspect="1"/>
          </p:cNvPicPr>
          <p:nvPr/>
        </p:nvPicPr>
        <p:blipFill>
          <a:blip r:embed="rId3"/>
          <a:stretch>
            <a:fillRect/>
          </a:stretch>
        </p:blipFill>
        <p:spPr>
          <a:xfrm>
            <a:off x="354227" y="1722389"/>
            <a:ext cx="8131747" cy="2798779"/>
          </a:xfrm>
          <a:prstGeom prst="rect">
            <a:avLst/>
          </a:prstGeom>
        </p:spPr>
      </p:pic>
      <p:sp>
        <p:nvSpPr>
          <p:cNvPr id="7" name="Google Shape;161;p26">
            <a:extLst>
              <a:ext uri="{FF2B5EF4-FFF2-40B4-BE49-F238E27FC236}">
                <a16:creationId xmlns:a16="http://schemas.microsoft.com/office/drawing/2014/main" id="{7FC81041-09E3-4DE3-989C-BA70D7611272}"/>
              </a:ext>
            </a:extLst>
          </p:cNvPr>
          <p:cNvSpPr txBox="1"/>
          <p:nvPr/>
        </p:nvSpPr>
        <p:spPr>
          <a:xfrm>
            <a:off x="1437732" y="4608512"/>
            <a:ext cx="6295338" cy="53498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800"/>
              </a:spcAft>
              <a:buNone/>
            </a:pPr>
            <a:r>
              <a:rPr lang="en-US" sz="1400" b="1" dirty="0">
                <a:solidFill>
                  <a:schemeClr val="dk1"/>
                </a:solidFill>
                <a:latin typeface="Golos Text"/>
                <a:ea typeface="Golos Text"/>
                <a:cs typeface="Golos Text"/>
                <a:sym typeface="Golos Text"/>
              </a:rPr>
              <a:t>Figure.</a:t>
            </a:r>
            <a:r>
              <a:rPr lang="en-US" sz="1400" dirty="0">
                <a:solidFill>
                  <a:schemeClr val="dk1"/>
                </a:solidFill>
                <a:latin typeface="Golos Text"/>
                <a:ea typeface="Golos Text"/>
                <a:cs typeface="Golos Text"/>
                <a:sym typeface="Golos Text"/>
              </a:rPr>
              <a:t> Target feature distribution</a:t>
            </a:r>
            <a:endParaRPr sz="1400" dirty="0">
              <a:solidFill>
                <a:schemeClr val="dk1"/>
              </a:solidFill>
              <a:latin typeface="Golos Text"/>
              <a:ea typeface="Golos Text"/>
              <a:cs typeface="Golos Text"/>
              <a:sym typeface="Golos Text"/>
            </a:endParaRPr>
          </a:p>
        </p:txBody>
      </p:sp>
    </p:spTree>
    <p:extLst>
      <p:ext uri="{BB962C8B-B14F-4D97-AF65-F5344CB8AC3E}">
        <p14:creationId xmlns:p14="http://schemas.microsoft.com/office/powerpoint/2010/main" val="3267095793"/>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2683</TotalTime>
  <Words>954</Words>
  <Application>Microsoft Office PowerPoint</Application>
  <PresentationFormat>Экран (16:9)</PresentationFormat>
  <Paragraphs>241</Paragraphs>
  <Slides>23</Slides>
  <Notes>22</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23</vt:i4>
      </vt:variant>
    </vt:vector>
  </HeadingPairs>
  <TitlesOfParts>
    <vt:vector size="30" baseType="lpstr">
      <vt:lpstr>Golos Text DemiBold</vt:lpstr>
      <vt:lpstr>Calibri</vt:lpstr>
      <vt:lpstr>Calibri Light</vt:lpstr>
      <vt:lpstr>Golos Text SemiBold</vt:lpstr>
      <vt:lpstr>Golos Text</vt:lpstr>
      <vt:lpstr>Arial</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asus</dc:creator>
  <cp:lastModifiedBy>Egor Udalov</cp:lastModifiedBy>
  <cp:revision>526</cp:revision>
  <dcterms:modified xsi:type="dcterms:W3CDTF">2023-10-18T13:41:19Z</dcterms:modified>
</cp:coreProperties>
</file>